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44"/>
  </p:notesMasterIdLst>
  <p:handoutMasterIdLst>
    <p:handoutMasterId r:id="rId45"/>
  </p:handoutMasterIdLst>
  <p:sldIdLst>
    <p:sldId id="376" r:id="rId2"/>
    <p:sldId id="543" r:id="rId3"/>
    <p:sldId id="557" r:id="rId4"/>
    <p:sldId id="558" r:id="rId5"/>
    <p:sldId id="559" r:id="rId6"/>
    <p:sldId id="560" r:id="rId7"/>
    <p:sldId id="561" r:id="rId8"/>
    <p:sldId id="544" r:id="rId9"/>
    <p:sldId id="562" r:id="rId10"/>
    <p:sldId id="563" r:id="rId11"/>
    <p:sldId id="564" r:id="rId12"/>
    <p:sldId id="565" r:id="rId13"/>
    <p:sldId id="566" r:id="rId14"/>
    <p:sldId id="395" r:id="rId15"/>
    <p:sldId id="462" r:id="rId16"/>
    <p:sldId id="539" r:id="rId17"/>
    <p:sldId id="400" r:id="rId18"/>
    <p:sldId id="567" r:id="rId19"/>
    <p:sldId id="540" r:id="rId20"/>
    <p:sldId id="568" r:id="rId21"/>
    <p:sldId id="569" r:id="rId22"/>
    <p:sldId id="570" r:id="rId23"/>
    <p:sldId id="571" r:id="rId24"/>
    <p:sldId id="590" r:id="rId25"/>
    <p:sldId id="572" r:id="rId26"/>
    <p:sldId id="573" r:id="rId27"/>
    <p:sldId id="574" r:id="rId28"/>
    <p:sldId id="575" r:id="rId29"/>
    <p:sldId id="576" r:id="rId30"/>
    <p:sldId id="577" r:id="rId31"/>
    <p:sldId id="578" r:id="rId32"/>
    <p:sldId id="579" r:id="rId33"/>
    <p:sldId id="580" r:id="rId34"/>
    <p:sldId id="584" r:id="rId35"/>
    <p:sldId id="581" r:id="rId36"/>
    <p:sldId id="476" r:id="rId37"/>
    <p:sldId id="585" r:id="rId38"/>
    <p:sldId id="587" r:id="rId39"/>
    <p:sldId id="588" r:id="rId40"/>
    <p:sldId id="589" r:id="rId41"/>
    <p:sldId id="542" r:id="rId42"/>
    <p:sldId id="532" r:id="rId43"/>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84173" autoAdjust="0"/>
  </p:normalViewPr>
  <p:slideViewPr>
    <p:cSldViewPr>
      <p:cViewPr varScale="1">
        <p:scale>
          <a:sx n="63" d="100"/>
          <a:sy n="63" d="100"/>
        </p:scale>
        <p:origin x="82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panose="020B0604020202020204" pitchFamily="34"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85BE48BE-2610-4179-8375-2EFA24D7155E}"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4D6D76BD-72A3-4866-B59F-0542A83D99BF}"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The next design pattern we will be looking at is called the Command pattern, which takes encapsulation to a whole new level by encapsulating method invocation. Let’s see how it works by introducing another scenario.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CD099-67C8-F6F1-3FF5-8FBF30D12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46C8C-83F8-8802-71F8-EDBFFA96F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F681AF-5E2A-909F-8E61-209F8F6F0C5E}"/>
              </a:ext>
            </a:extLst>
          </p:cNvPr>
          <p:cNvSpPr>
            <a:spLocks noGrp="1"/>
          </p:cNvSpPr>
          <p:nvPr>
            <p:ph type="body" idx="1"/>
          </p:nvPr>
        </p:nvSpPr>
        <p:spPr/>
        <p:txBody>
          <a:bodyPr/>
          <a:lstStyle/>
          <a:p>
            <a:r>
              <a:rPr lang="en-US" dirty="0"/>
              <a:t>Next, let’s create a simple remote control that only has one button, just to test our Command design pattern. This remote control only has || one programmable slot which will be executed when the button is pressed. In order to set a command to that slot, we will call the || </a:t>
            </a:r>
            <a:r>
              <a:rPr lang="en-US" dirty="0" err="1"/>
              <a:t>setCommand</a:t>
            </a:r>
            <a:r>
              <a:rPr lang="en-US" dirty="0"/>
              <a:t>() method. Finally, when we press the button, the || </a:t>
            </a:r>
            <a:r>
              <a:rPr lang="en-US" dirty="0" err="1"/>
              <a:t>buttonPressed</a:t>
            </a:r>
            <a:r>
              <a:rPr lang="en-US" dirty="0"/>
              <a:t>() method will be called, which will in turn call the execute() method of whatever command is put in our slot.</a:t>
            </a:r>
          </a:p>
        </p:txBody>
      </p:sp>
      <p:sp>
        <p:nvSpPr>
          <p:cNvPr id="4" name="Slide Number Placeholder 3">
            <a:extLst>
              <a:ext uri="{FF2B5EF4-FFF2-40B4-BE49-F238E27FC236}">
                <a16:creationId xmlns:a16="http://schemas.microsoft.com/office/drawing/2014/main" id="{89B35FAD-8283-3942-7C15-F535BCDB109B}"/>
              </a:ext>
            </a:extLst>
          </p:cNvPr>
          <p:cNvSpPr>
            <a:spLocks noGrp="1"/>
          </p:cNvSpPr>
          <p:nvPr>
            <p:ph type="sldNum" sz="quarter" idx="10"/>
          </p:nvPr>
        </p:nvSpPr>
        <p:spPr/>
        <p:txBody>
          <a:bodyPr/>
          <a:lstStyle/>
          <a:p>
            <a:pPr>
              <a:defRPr/>
            </a:pPr>
            <a:fld id="{85BE48BE-2610-4179-8375-2EFA24D7155E}" type="slidenum">
              <a:rPr lang="en-GB" smtClean="0"/>
              <a:pPr>
                <a:defRPr/>
              </a:pPr>
              <a:t>10</a:t>
            </a:fld>
            <a:endParaRPr lang="en-GB"/>
          </a:p>
        </p:txBody>
      </p:sp>
    </p:spTree>
    <p:extLst>
      <p:ext uri="{BB962C8B-B14F-4D97-AF65-F5344CB8AC3E}">
        <p14:creationId xmlns:p14="http://schemas.microsoft.com/office/powerpoint/2010/main" val="473739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A653A-DC65-184B-A667-0374214A8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BB2E5-B568-E102-91CA-AC163F6AF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87380-3A96-07D2-645B-DA7F4899D787}"/>
              </a:ext>
            </a:extLst>
          </p:cNvPr>
          <p:cNvSpPr>
            <a:spLocks noGrp="1"/>
          </p:cNvSpPr>
          <p:nvPr>
            <p:ph type="body" idx="1"/>
          </p:nvPr>
        </p:nvSpPr>
        <p:spPr/>
        <p:txBody>
          <a:bodyPr/>
          <a:lstStyle/>
          <a:p>
            <a:r>
              <a:rPr lang="en-US" dirty="0"/>
              <a:t>Right, let’s test this out. We first create our SimpleRemoteControl, Light and </a:t>
            </a:r>
            <a:r>
              <a:rPr lang="en-US" dirty="0" err="1"/>
              <a:t>LightOnCommand</a:t>
            </a:r>
            <a:r>
              <a:rPr lang="en-US" dirty="0"/>
              <a:t> objects. Next, we set the command for the button on our remote control to be the </a:t>
            </a:r>
            <a:r>
              <a:rPr lang="en-US" dirty="0" err="1"/>
              <a:t>lightOnCommand</a:t>
            </a:r>
            <a:r>
              <a:rPr lang="en-US" dirty="0"/>
              <a:t> object. Finally, we will || press the button by calling </a:t>
            </a:r>
            <a:r>
              <a:rPr lang="en-US" dirty="0" err="1"/>
              <a:t>buttonPressed</a:t>
            </a:r>
            <a:r>
              <a:rPr lang="en-US" dirty="0"/>
              <a:t>(). This calls </a:t>
            </a:r>
            <a:r>
              <a:rPr lang="en-US" dirty="0" err="1"/>
              <a:t>slot.execute</a:t>
            </a:r>
            <a:r>
              <a:rPr lang="en-US" dirty="0"/>
              <a:t>() and since slot is a </a:t>
            </a:r>
            <a:r>
              <a:rPr lang="en-US" dirty="0" err="1"/>
              <a:t>LightOnCommand</a:t>
            </a:r>
            <a:r>
              <a:rPr lang="en-US" dirty="0"/>
              <a:t>, it will call the </a:t>
            </a:r>
            <a:r>
              <a:rPr lang="en-US" dirty="0" err="1"/>
              <a:t>LightOnCommand’s</a:t>
            </a:r>
            <a:r>
              <a:rPr lang="en-US" dirty="0"/>
              <a:t> version of execute(), which || turns the light on. Voila, let there be light!</a:t>
            </a:r>
            <a:endParaRPr lang="en-US" baseline="0" dirty="0"/>
          </a:p>
          <a:p>
            <a:endParaRPr lang="en-US" dirty="0"/>
          </a:p>
        </p:txBody>
      </p:sp>
      <p:sp>
        <p:nvSpPr>
          <p:cNvPr id="4" name="Slide Number Placeholder 3">
            <a:extLst>
              <a:ext uri="{FF2B5EF4-FFF2-40B4-BE49-F238E27FC236}">
                <a16:creationId xmlns:a16="http://schemas.microsoft.com/office/drawing/2014/main" id="{D11246CF-6890-9F26-A806-9740AE967A5C}"/>
              </a:ext>
            </a:extLst>
          </p:cNvPr>
          <p:cNvSpPr>
            <a:spLocks noGrp="1"/>
          </p:cNvSpPr>
          <p:nvPr>
            <p:ph type="sldNum" sz="quarter" idx="10"/>
          </p:nvPr>
        </p:nvSpPr>
        <p:spPr/>
        <p:txBody>
          <a:bodyPr/>
          <a:lstStyle/>
          <a:p>
            <a:pPr>
              <a:defRPr/>
            </a:pPr>
            <a:fld id="{85BE48BE-2610-4179-8375-2EFA24D7155E}" type="slidenum">
              <a:rPr lang="en-GB" smtClean="0"/>
              <a:pPr>
                <a:defRPr/>
              </a:pPr>
              <a:t>11</a:t>
            </a:fld>
            <a:endParaRPr lang="en-GB"/>
          </a:p>
        </p:txBody>
      </p:sp>
    </p:spTree>
    <p:extLst>
      <p:ext uri="{BB962C8B-B14F-4D97-AF65-F5344CB8AC3E}">
        <p14:creationId xmlns:p14="http://schemas.microsoft.com/office/powerpoint/2010/main" val="4073440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9B968-5A6C-4FE4-11BB-28D088ADE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8E9E4E-8133-0721-C401-72CA80D47A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6C22E2-1F0D-9EDE-BB42-2128725229E6}"/>
              </a:ext>
            </a:extLst>
          </p:cNvPr>
          <p:cNvSpPr>
            <a:spLocks noGrp="1"/>
          </p:cNvSpPr>
          <p:nvPr>
            <p:ph type="body" idx="1"/>
          </p:nvPr>
        </p:nvSpPr>
        <p:spPr/>
        <p:txBody>
          <a:bodyPr/>
          <a:lstStyle/>
          <a:p>
            <a:r>
              <a:rPr lang="en-US" dirty="0"/>
              <a:t>How about another device? What about a security system that you don’t turn on or off, but instead you would either arm or disarm it? No problem, we can create other Command objects to control the security system. The one shown here is the command to arm the security system, so its version of execute() will call || </a:t>
            </a:r>
            <a:r>
              <a:rPr lang="en-US" dirty="0" err="1"/>
              <a:t>security.arm</a:t>
            </a:r>
            <a:r>
              <a:rPr lang="en-US" dirty="0"/>
              <a:t>() instead.</a:t>
            </a:r>
          </a:p>
        </p:txBody>
      </p:sp>
      <p:sp>
        <p:nvSpPr>
          <p:cNvPr id="4" name="Slide Number Placeholder 3">
            <a:extLst>
              <a:ext uri="{FF2B5EF4-FFF2-40B4-BE49-F238E27FC236}">
                <a16:creationId xmlns:a16="http://schemas.microsoft.com/office/drawing/2014/main" id="{D583BFEA-CB88-6F7F-5B50-B26350E7F728}"/>
              </a:ext>
            </a:extLst>
          </p:cNvPr>
          <p:cNvSpPr>
            <a:spLocks noGrp="1"/>
          </p:cNvSpPr>
          <p:nvPr>
            <p:ph type="sldNum" sz="quarter" idx="10"/>
          </p:nvPr>
        </p:nvSpPr>
        <p:spPr/>
        <p:txBody>
          <a:bodyPr/>
          <a:lstStyle/>
          <a:p>
            <a:pPr>
              <a:defRPr/>
            </a:pPr>
            <a:fld id="{85BE48BE-2610-4179-8375-2EFA24D7155E}" type="slidenum">
              <a:rPr lang="en-GB" smtClean="0"/>
              <a:pPr>
                <a:defRPr/>
              </a:pPr>
              <a:t>12</a:t>
            </a:fld>
            <a:endParaRPr lang="en-GB"/>
          </a:p>
        </p:txBody>
      </p:sp>
    </p:spTree>
    <p:extLst>
      <p:ext uri="{BB962C8B-B14F-4D97-AF65-F5344CB8AC3E}">
        <p14:creationId xmlns:p14="http://schemas.microsoft.com/office/powerpoint/2010/main" val="390851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E1EB1-2B0B-BF3A-482E-A7A7664C9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6C095D-F220-2C77-C9A6-9945C14735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E6306-2B13-F312-769C-045B24AA505D}"/>
              </a:ext>
            </a:extLst>
          </p:cNvPr>
          <p:cNvSpPr>
            <a:spLocks noGrp="1"/>
          </p:cNvSpPr>
          <p:nvPr>
            <p:ph type="body" idx="1"/>
          </p:nvPr>
        </p:nvSpPr>
        <p:spPr/>
        <p:txBody>
          <a:bodyPr/>
          <a:lstStyle/>
          <a:p>
            <a:r>
              <a:rPr lang="en-US" baseline="0" dirty="0"/>
              <a:t>And we can use it in the same way as our light commands. In fact, we can even change what the slot does during run-time. We could initially set the slot to turn on the living room light, so the || light is turned on when we press the button. We can then re-program the slot to arm the security control, and now when we || push the button, the security system is armed instead. Pretty neat.</a:t>
            </a:r>
          </a:p>
          <a:p>
            <a:endParaRPr lang="en-US" dirty="0"/>
          </a:p>
        </p:txBody>
      </p:sp>
      <p:sp>
        <p:nvSpPr>
          <p:cNvPr id="4" name="Slide Number Placeholder 3">
            <a:extLst>
              <a:ext uri="{FF2B5EF4-FFF2-40B4-BE49-F238E27FC236}">
                <a16:creationId xmlns:a16="http://schemas.microsoft.com/office/drawing/2014/main" id="{131411CD-7D42-6707-1790-8326D296675A}"/>
              </a:ext>
            </a:extLst>
          </p:cNvPr>
          <p:cNvSpPr>
            <a:spLocks noGrp="1"/>
          </p:cNvSpPr>
          <p:nvPr>
            <p:ph type="sldNum" sz="quarter" idx="10"/>
          </p:nvPr>
        </p:nvSpPr>
        <p:spPr/>
        <p:txBody>
          <a:bodyPr/>
          <a:lstStyle/>
          <a:p>
            <a:pPr>
              <a:defRPr/>
            </a:pPr>
            <a:fld id="{85BE48BE-2610-4179-8375-2EFA24D7155E}" type="slidenum">
              <a:rPr lang="en-GB" smtClean="0"/>
              <a:pPr>
                <a:defRPr/>
              </a:pPr>
              <a:t>13</a:t>
            </a:fld>
            <a:endParaRPr lang="en-GB"/>
          </a:p>
        </p:txBody>
      </p:sp>
    </p:spTree>
    <p:extLst>
      <p:ext uri="{BB962C8B-B14F-4D97-AF65-F5344CB8AC3E}">
        <p14:creationId xmlns:p14="http://schemas.microsoft.com/office/powerpoint/2010/main" val="1792290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basically how the Command design pattern works. There’s actually a bit more to it, but let me first give you the formal definition before jumping into some of the finer details.</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14</a:t>
            </a:fld>
            <a:endParaRPr lang="en-GB"/>
          </a:p>
        </p:txBody>
      </p:sp>
    </p:spTree>
    <p:extLst>
      <p:ext uri="{BB962C8B-B14F-4D97-AF65-F5344CB8AC3E}">
        <p14:creationId xmlns:p14="http://schemas.microsoft.com/office/powerpoint/2010/main" val="896403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pattern takes a request, which is message asking an object to do something, and encapsulates it as a separate object. By doing so, you can now || pass these command objects into methods as parameters, and so you can set up different sets of requests during run-time. The Command pattern also || supports undoable operations, which we will look at later. This is also known as the || Action or the Transaction design pattern.</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15</a:t>
            </a:fld>
            <a:endParaRPr lang="en-GB"/>
          </a:p>
        </p:txBody>
      </p:sp>
    </p:spTree>
    <p:extLst>
      <p:ext uri="{BB962C8B-B14F-4D97-AF65-F5344CB8AC3E}">
        <p14:creationId xmlns:p14="http://schemas.microsoft.com/office/powerpoint/2010/main" val="228013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class diagram for the Command pattern. We have an || interface called Command that specifies two methods execute() and undo(). We have || </a:t>
            </a:r>
            <a:r>
              <a:rPr lang="en-US" dirty="0" err="1"/>
              <a:t>ConcreteCommands</a:t>
            </a:r>
            <a:r>
              <a:rPr lang="en-US" dirty="0"/>
              <a:t> that implement the Command interface, so they will have their own versions of execute() and undo. Each </a:t>
            </a:r>
            <a:r>
              <a:rPr lang="en-US" dirty="0" err="1"/>
              <a:t>ConcreteCommand</a:t>
            </a:r>
            <a:r>
              <a:rPr lang="en-US" dirty="0"/>
              <a:t> refers to a || Receiver object that have their own set of methods that perform actions(), and the execute() method in the </a:t>
            </a:r>
            <a:r>
              <a:rPr lang="en-US" dirty="0" err="1"/>
              <a:t>ConcreteCommand</a:t>
            </a:r>
            <a:r>
              <a:rPr lang="en-US" dirty="0"/>
              <a:t> object calls these actions. The task of setting up all these commands is given to the || Invoker, which will organize all the </a:t>
            </a:r>
            <a:r>
              <a:rPr lang="en-US" dirty="0" err="1"/>
              <a:t>ConcreteCommand</a:t>
            </a:r>
            <a:r>
              <a:rPr lang="en-US" dirty="0"/>
              <a:t> objects in some logical way using its </a:t>
            </a:r>
            <a:r>
              <a:rPr lang="en-US" dirty="0" err="1"/>
              <a:t>setCommand</a:t>
            </a:r>
            <a:r>
              <a:rPr lang="en-US" dirty="0"/>
              <a:t>() method. Finally, the || Client is the class that creates all the Receiver objects and their corresponding </a:t>
            </a:r>
            <a:r>
              <a:rPr lang="en-US" dirty="0" err="1"/>
              <a:t>ConcreteCommands</a:t>
            </a:r>
            <a:r>
              <a:rPr lang="en-US" dirty="0"/>
              <a:t>.</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16</a:t>
            </a:fld>
            <a:endParaRPr lang="en-GB"/>
          </a:p>
        </p:txBody>
      </p:sp>
    </p:spTree>
    <p:extLst>
      <p:ext uri="{BB962C8B-B14F-4D97-AF65-F5344CB8AC3E}">
        <p14:creationId xmlns:p14="http://schemas.microsoft.com/office/powerpoint/2010/main" val="3753503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summary, the Command pattern has 5 key participants. The || Command defines an interface for executing an operation, usually called execute(). It can also support additional operations such as undo(), and others if required.</a:t>
            </a:r>
          </a:p>
          <a:p>
            <a:endParaRPr lang="en-US" baseline="0" dirty="0"/>
          </a:p>
          <a:p>
            <a:r>
              <a:rPr lang="en-US" baseline="0" dirty="0"/>
              <a:t>The </a:t>
            </a:r>
            <a:r>
              <a:rPr lang="en-US" baseline="0" dirty="0" err="1"/>
              <a:t>ConcreteCommand</a:t>
            </a:r>
            <a:r>
              <a:rPr lang="en-US" baseline="0" dirty="0"/>
              <a:t> is a class that defines a binding between a Receiver object and an action. It’s like an order in a restaurant, which defines a binding between a Cook and all the dishes he can prepare. It does this by providing an implementation of the execute() method that calls the Receiver’s operations in the correct manner.</a:t>
            </a:r>
          </a:p>
          <a:p>
            <a:endParaRPr lang="en-US" baseline="0" dirty="0"/>
          </a:p>
          <a:p>
            <a:r>
              <a:rPr lang="en-US" baseline="0" dirty="0"/>
              <a:t>The Client is just the class that creates the </a:t>
            </a:r>
            <a:r>
              <a:rPr lang="en-US" baseline="0" dirty="0" err="1"/>
              <a:t>ConcreteCommand</a:t>
            </a:r>
            <a:r>
              <a:rPr lang="en-US" baseline="0" dirty="0"/>
              <a:t> objects and sets it to refer to the correct Receiver.</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17</a:t>
            </a:fld>
            <a:endParaRPr lang="en-GB"/>
          </a:p>
        </p:txBody>
      </p:sp>
    </p:spTree>
    <p:extLst>
      <p:ext uri="{BB962C8B-B14F-4D97-AF65-F5344CB8AC3E}">
        <p14:creationId xmlns:p14="http://schemas.microsoft.com/office/powerpoint/2010/main" val="1880505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27A85-5637-D9C2-CC78-2D922B05C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49F01A-A429-DAD0-D001-A56A050BE6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75C1F-528D-8925-5C7A-4AA1F6EE0070}"/>
              </a:ext>
            </a:extLst>
          </p:cNvPr>
          <p:cNvSpPr>
            <a:spLocks noGrp="1"/>
          </p:cNvSpPr>
          <p:nvPr>
            <p:ph type="body" idx="1"/>
          </p:nvPr>
        </p:nvSpPr>
        <p:spPr/>
        <p:txBody>
          <a:bodyPr/>
          <a:lstStyle/>
          <a:p>
            <a:r>
              <a:rPr lang="en-US" baseline="0" dirty="0"/>
              <a:t>The Invoker is the class that carries out the request by calling the execute method of the Commands, and it can be configured in various ways.</a:t>
            </a:r>
          </a:p>
          <a:p>
            <a:endParaRPr lang="en-US" baseline="0" dirty="0"/>
          </a:p>
          <a:p>
            <a:r>
              <a:rPr lang="en-US" baseline="0" dirty="0"/>
              <a:t>Finally, the || Receiver is the object that is controlled by the command. The Command object will call various methods of the Receiver to achieve its goal. Theoretically, any class may serve as a Receiver because any class can have its method calls encapsulated into a separate Command object.</a:t>
            </a:r>
          </a:p>
        </p:txBody>
      </p:sp>
      <p:sp>
        <p:nvSpPr>
          <p:cNvPr id="4" name="Slide Number Placeholder 3">
            <a:extLst>
              <a:ext uri="{FF2B5EF4-FFF2-40B4-BE49-F238E27FC236}">
                <a16:creationId xmlns:a16="http://schemas.microsoft.com/office/drawing/2014/main" id="{D3B8E2DF-5A5C-1846-3D65-D55F4CC5F850}"/>
              </a:ext>
            </a:extLst>
          </p:cNvPr>
          <p:cNvSpPr>
            <a:spLocks noGrp="1"/>
          </p:cNvSpPr>
          <p:nvPr>
            <p:ph type="sldNum" sz="quarter" idx="10"/>
          </p:nvPr>
        </p:nvSpPr>
        <p:spPr/>
        <p:txBody>
          <a:bodyPr/>
          <a:lstStyle/>
          <a:p>
            <a:pPr>
              <a:defRPr/>
            </a:pPr>
            <a:fld id="{85BE48BE-2610-4179-8375-2EFA24D7155E}" type="slidenum">
              <a:rPr lang="en-GB" smtClean="0"/>
              <a:pPr>
                <a:defRPr/>
              </a:pPr>
              <a:t>18</a:t>
            </a:fld>
            <a:endParaRPr lang="en-GB"/>
          </a:p>
        </p:txBody>
      </p:sp>
    </p:spTree>
    <p:extLst>
      <p:ext uri="{BB962C8B-B14F-4D97-AF65-F5344CB8AC3E}">
        <p14:creationId xmlns:p14="http://schemas.microsoft.com/office/powerpoint/2010/main" val="3983950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027F6-8C47-7120-A431-454D3FA6B8A5}"/>
            </a:ext>
          </a:extLst>
        </p:cNvPr>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07151029-EFF4-18DF-111E-5C48EFA53E5C}"/>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CFF8380A-8E35-23D7-AA74-AF88F2D658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Let’s see how we applied the Command pattern to our Simple Remote Control. Our || Command is literally an interface called Command, which defines the execute() method. And also the undo() method, which we will get to later, don’t be impatient. Next, we have the || </a:t>
            </a:r>
            <a:r>
              <a:rPr lang="en-US" altLang="en-US" dirty="0" err="1">
                <a:latin typeface="Arial" panose="020B0604020202020204" pitchFamily="34" charset="0"/>
              </a:rPr>
              <a:t>LightOn</a:t>
            </a:r>
            <a:r>
              <a:rPr lang="en-US" altLang="en-US" dirty="0">
                <a:latin typeface="Arial" panose="020B0604020202020204" pitchFamily="34" charset="0"/>
              </a:rPr>
              <a:t> and </a:t>
            </a:r>
            <a:r>
              <a:rPr lang="en-US" altLang="en-US" dirty="0" err="1">
                <a:latin typeface="Arial" panose="020B0604020202020204" pitchFamily="34" charset="0"/>
              </a:rPr>
              <a:t>LightOffCommand</a:t>
            </a:r>
            <a:r>
              <a:rPr lang="en-US" altLang="en-US" dirty="0">
                <a:latin typeface="Arial" panose="020B0604020202020204" pitchFamily="34" charset="0"/>
              </a:rPr>
              <a:t> objects, which are </a:t>
            </a:r>
            <a:r>
              <a:rPr lang="en-US" altLang="en-US" dirty="0" err="1">
                <a:latin typeface="Arial" panose="020B0604020202020204" pitchFamily="34" charset="0"/>
              </a:rPr>
              <a:t>ConcreteCommands</a:t>
            </a:r>
            <a:r>
              <a:rPr lang="en-US" altLang="en-US" dirty="0">
                <a:latin typeface="Arial" panose="020B0604020202020204" pitchFamily="34" charset="0"/>
              </a:rPr>
              <a:t>, that control our light, which is the Receiver. The </a:t>
            </a:r>
            <a:r>
              <a:rPr lang="en-US" altLang="en-US" dirty="0" err="1">
                <a:latin typeface="Arial" panose="020B0604020202020204" pitchFamily="34" charset="0"/>
              </a:rPr>
              <a:t>LightOnCommand</a:t>
            </a:r>
            <a:r>
              <a:rPr lang="en-US" altLang="en-US" dirty="0">
                <a:latin typeface="Arial" panose="020B0604020202020204" pitchFamily="34" charset="0"/>
              </a:rPr>
              <a:t> version of execute() will call </a:t>
            </a:r>
            <a:r>
              <a:rPr lang="en-US" altLang="en-US" dirty="0" err="1">
                <a:latin typeface="Arial" panose="020B0604020202020204" pitchFamily="34" charset="0"/>
              </a:rPr>
              <a:t>light.on</a:t>
            </a:r>
            <a:r>
              <a:rPr lang="en-US" altLang="en-US" dirty="0">
                <a:latin typeface="Arial" panose="020B0604020202020204" pitchFamily="34" charset="0"/>
              </a:rPr>
              <a:t>(), while the </a:t>
            </a:r>
            <a:r>
              <a:rPr lang="en-US" altLang="en-US" dirty="0" err="1">
                <a:latin typeface="Arial" panose="020B0604020202020204" pitchFamily="34" charset="0"/>
              </a:rPr>
              <a:t>LightOffCommand</a:t>
            </a:r>
            <a:r>
              <a:rPr lang="en-US" altLang="en-US" dirty="0">
                <a:latin typeface="Arial" panose="020B0604020202020204" pitchFamily="34" charset="0"/>
              </a:rPr>
              <a:t> version of execute() will call </a:t>
            </a:r>
            <a:r>
              <a:rPr lang="en-US" altLang="en-US" dirty="0" err="1">
                <a:latin typeface="Arial" panose="020B0604020202020204" pitchFamily="34" charset="0"/>
              </a:rPr>
              <a:t>light.off</a:t>
            </a:r>
            <a:r>
              <a:rPr lang="en-US" altLang="en-US" dirty="0">
                <a:latin typeface="Arial" panose="020B0604020202020204" pitchFamily="34" charset="0"/>
              </a:rPr>
              <a:t>(). We have a similar pairing of Receiver and its </a:t>
            </a:r>
            <a:r>
              <a:rPr lang="en-US" altLang="en-US" dirty="0" err="1">
                <a:latin typeface="Arial" panose="020B0604020202020204" pitchFamily="34" charset="0"/>
              </a:rPr>
              <a:t>ConcreteCommands</a:t>
            </a:r>
            <a:r>
              <a:rPr lang="en-US" altLang="en-US" dirty="0">
                <a:latin typeface="Arial" panose="020B0604020202020204" pitchFamily="34" charset="0"/>
              </a:rPr>
              <a:t> || with our </a:t>
            </a:r>
            <a:r>
              <a:rPr lang="en-US" altLang="en-US" dirty="0" err="1">
                <a:latin typeface="Arial" panose="020B0604020202020204" pitchFamily="34" charset="0"/>
              </a:rPr>
              <a:t>SecurityControl</a:t>
            </a:r>
            <a:r>
              <a:rPr lang="en-US" altLang="en-US" dirty="0">
                <a:latin typeface="Arial" panose="020B0604020202020204" pitchFamily="34" charset="0"/>
              </a:rPr>
              <a:t>. Finally, the RemoteControl class || is the Invoker. In our application, the Client is the main program that creates all these objects and sets everything up, although for other applications, the Client might be a separate class as well.</a:t>
            </a:r>
          </a:p>
        </p:txBody>
      </p:sp>
      <p:sp>
        <p:nvSpPr>
          <p:cNvPr id="27652" name="Slide Number Placeholder 3">
            <a:extLst>
              <a:ext uri="{FF2B5EF4-FFF2-40B4-BE49-F238E27FC236}">
                <a16:creationId xmlns:a16="http://schemas.microsoft.com/office/drawing/2014/main" id="{8D50746E-A2AB-BB8D-DC6C-4E58747010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952B558B-7BE4-4340-B8D1-953E71D8D6F1}" type="slidenum">
              <a:rPr lang="en-GB" altLang="en-US" sz="1000" smtClean="0">
                <a:latin typeface="Arial" panose="020B0604020202020204" pitchFamily="34" charset="0"/>
              </a:rPr>
              <a:pPr/>
              <a:t>19</a:t>
            </a:fld>
            <a:endParaRPr lang="en-GB" altLang="en-US" sz="1000">
              <a:latin typeface="Arial" panose="020B0604020202020204" pitchFamily="34" charset="0"/>
            </a:endParaRPr>
          </a:p>
        </p:txBody>
      </p:sp>
    </p:spTree>
    <p:extLst>
      <p:ext uri="{BB962C8B-B14F-4D97-AF65-F5344CB8AC3E}">
        <p14:creationId xmlns:p14="http://schemas.microsoft.com/office/powerpoint/2010/main" val="44267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working for </a:t>
            </a:r>
            <a:r>
              <a:rPr lang="en-US" dirty="0" err="1"/>
              <a:t>Autohome</a:t>
            </a:r>
            <a:r>
              <a:rPr lang="en-US" dirty="0"/>
              <a:t> Inc., a company that sells a programmable remote control device that can control all kinds of other devices around the home, like lights, fans, ovens and so on. Their latest version has || 7 slots, which means that it can be programmed to handle 7 different devices. Each slot has || 2 buttons: an On button and an Off button, but as you will see later, these buttons can do pretty much anything you want it to do. Finally, it also has || a global Undo button that can undo the last action that was taken.</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a:t>
            </a:fld>
            <a:endParaRPr lang="en-GB"/>
          </a:p>
        </p:txBody>
      </p:sp>
    </p:spTree>
    <p:extLst>
      <p:ext uri="{BB962C8B-B14F-4D97-AF65-F5344CB8AC3E}">
        <p14:creationId xmlns:p14="http://schemas.microsoft.com/office/powerpoint/2010/main" val="1974492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A635B-9008-EF3D-D422-288EB52B2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8E803-D505-A0D6-78B7-DDAC497015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E821EF-6EA3-0C73-CE06-D4843F486026}"/>
              </a:ext>
            </a:extLst>
          </p:cNvPr>
          <p:cNvSpPr>
            <a:spLocks noGrp="1"/>
          </p:cNvSpPr>
          <p:nvPr>
            <p:ph type="body" idx="1"/>
          </p:nvPr>
        </p:nvSpPr>
        <p:spPr/>
        <p:txBody>
          <a:bodyPr/>
          <a:lstStyle/>
          <a:p>
            <a:r>
              <a:rPr lang="en-US" dirty="0"/>
              <a:t>So far, we have only created a simple remote control with one button. It’s now time to do the full-fledged remote control with 7 slots, each with an on and off button. Here’s our RemoteControl class. We are going to store the command objects in two arrays, || one for on commands and another for off commands. In our constructor, we first initialize them to size 7. Next, we are going to use a little trick by creating a || special type of Command object that we call </a:t>
            </a:r>
            <a:r>
              <a:rPr lang="en-US" dirty="0" err="1"/>
              <a:t>noCommand</a:t>
            </a:r>
            <a:r>
              <a:rPr lang="en-US" dirty="0"/>
              <a:t>. The </a:t>
            </a:r>
            <a:r>
              <a:rPr lang="en-US" dirty="0" err="1"/>
              <a:t>NoCommand</a:t>
            </a:r>
            <a:r>
              <a:rPr lang="en-US" dirty="0"/>
              <a:t> class implements the Command interface, but its implementation of the execute() method does nothing. This is an example of a null object. We will initialize all the slots in both arrays with this </a:t>
            </a:r>
            <a:r>
              <a:rPr lang="en-US" dirty="0" err="1"/>
              <a:t>noCommand</a:t>
            </a:r>
            <a:r>
              <a:rPr lang="en-US" dirty="0"/>
              <a:t> object. This will avoid cases where the program crashes if it tries to access a slot that has nothing assigned to it.</a:t>
            </a:r>
          </a:p>
        </p:txBody>
      </p:sp>
      <p:sp>
        <p:nvSpPr>
          <p:cNvPr id="4" name="Slide Number Placeholder 3">
            <a:extLst>
              <a:ext uri="{FF2B5EF4-FFF2-40B4-BE49-F238E27FC236}">
                <a16:creationId xmlns:a16="http://schemas.microsoft.com/office/drawing/2014/main" id="{F8334789-C0D9-72BD-0BF1-FF1DC4DFC21C}"/>
              </a:ext>
            </a:extLst>
          </p:cNvPr>
          <p:cNvSpPr>
            <a:spLocks noGrp="1"/>
          </p:cNvSpPr>
          <p:nvPr>
            <p:ph type="sldNum" sz="quarter" idx="10"/>
          </p:nvPr>
        </p:nvSpPr>
        <p:spPr/>
        <p:txBody>
          <a:bodyPr/>
          <a:lstStyle/>
          <a:p>
            <a:pPr>
              <a:defRPr/>
            </a:pPr>
            <a:fld id="{85BE48BE-2610-4179-8375-2EFA24D7155E}" type="slidenum">
              <a:rPr lang="en-GB" smtClean="0"/>
              <a:pPr>
                <a:defRPr/>
              </a:pPr>
              <a:t>20</a:t>
            </a:fld>
            <a:endParaRPr lang="en-GB"/>
          </a:p>
        </p:txBody>
      </p:sp>
    </p:spTree>
    <p:extLst>
      <p:ext uri="{BB962C8B-B14F-4D97-AF65-F5344CB8AC3E}">
        <p14:creationId xmlns:p14="http://schemas.microsoft.com/office/powerpoint/2010/main" val="2800928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BC435-6DF7-95E9-3A9C-195343A099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E3AAE-AF76-E987-22C7-3F7BF4B71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84182-0F2C-CDB9-F8A9-9A7CE39644C9}"/>
              </a:ext>
            </a:extLst>
          </p:cNvPr>
          <p:cNvSpPr>
            <a:spLocks noGrp="1"/>
          </p:cNvSpPr>
          <p:nvPr>
            <p:ph type="body" idx="1"/>
          </p:nvPr>
        </p:nvSpPr>
        <p:spPr/>
        <p:txBody>
          <a:bodyPr/>
          <a:lstStyle/>
          <a:p>
            <a:r>
              <a:rPr lang="en-US" dirty="0"/>
              <a:t>Next, we will define the || </a:t>
            </a:r>
            <a:r>
              <a:rPr lang="en-US" dirty="0" err="1"/>
              <a:t>setCommand</a:t>
            </a:r>
            <a:r>
              <a:rPr lang="en-US" dirty="0"/>
              <a:t>() method that sets both the on and off command of a slot at the same time. This makes sense since each slot is supposed to control the same device with two buttons, one to turn it on and another to turn it off. For the given slot, the </a:t>
            </a:r>
            <a:r>
              <a:rPr lang="en-US" dirty="0" err="1"/>
              <a:t>setCommand</a:t>
            </a:r>
            <a:r>
              <a:rPr lang="en-US" dirty="0"/>
              <a:t> method will go to that index in the on and </a:t>
            </a:r>
            <a:r>
              <a:rPr lang="en-US" dirty="0" err="1"/>
              <a:t>offCommand</a:t>
            </a:r>
            <a:r>
              <a:rPr lang="en-US" dirty="0"/>
              <a:t> arrays and assign the provided commands to the respective slots. Finally, we now have separate methods for when an on button is pushed and when an off button is pushed. So the || </a:t>
            </a:r>
            <a:r>
              <a:rPr lang="en-US" dirty="0" err="1"/>
              <a:t>onButtonPushed</a:t>
            </a:r>
            <a:r>
              <a:rPr lang="en-US" dirty="0"/>
              <a:t>() method takes the slot index as its argument, and all it does is call the execute() method of the Command object in that slot in the </a:t>
            </a:r>
            <a:r>
              <a:rPr lang="en-US" dirty="0" err="1"/>
              <a:t>onCommands</a:t>
            </a:r>
            <a:r>
              <a:rPr lang="en-US" dirty="0"/>
              <a:t> array. Same thing with the </a:t>
            </a:r>
            <a:r>
              <a:rPr lang="en-US" dirty="0" err="1"/>
              <a:t>offButtonPushed</a:t>
            </a:r>
            <a:r>
              <a:rPr lang="en-US" dirty="0"/>
              <a:t>() method.</a:t>
            </a:r>
          </a:p>
          <a:p>
            <a:endParaRPr lang="en-US" dirty="0"/>
          </a:p>
        </p:txBody>
      </p:sp>
      <p:sp>
        <p:nvSpPr>
          <p:cNvPr id="4" name="Slide Number Placeholder 3">
            <a:extLst>
              <a:ext uri="{FF2B5EF4-FFF2-40B4-BE49-F238E27FC236}">
                <a16:creationId xmlns:a16="http://schemas.microsoft.com/office/drawing/2014/main" id="{6AFFF2B0-122F-B6FF-8D35-2B4992A93DCC}"/>
              </a:ext>
            </a:extLst>
          </p:cNvPr>
          <p:cNvSpPr>
            <a:spLocks noGrp="1"/>
          </p:cNvSpPr>
          <p:nvPr>
            <p:ph type="sldNum" sz="quarter" idx="10"/>
          </p:nvPr>
        </p:nvSpPr>
        <p:spPr/>
        <p:txBody>
          <a:bodyPr/>
          <a:lstStyle/>
          <a:p>
            <a:pPr>
              <a:defRPr/>
            </a:pPr>
            <a:fld id="{85BE48BE-2610-4179-8375-2EFA24D7155E}" type="slidenum">
              <a:rPr lang="en-GB" smtClean="0"/>
              <a:pPr>
                <a:defRPr/>
              </a:pPr>
              <a:t>21</a:t>
            </a:fld>
            <a:endParaRPr lang="en-GB"/>
          </a:p>
        </p:txBody>
      </p:sp>
    </p:spTree>
    <p:extLst>
      <p:ext uri="{BB962C8B-B14F-4D97-AF65-F5344CB8AC3E}">
        <p14:creationId xmlns:p14="http://schemas.microsoft.com/office/powerpoint/2010/main" val="1082112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0B3B9-1089-C836-D9F8-0F7717796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B6AE1-9094-3F24-19F6-C5DB9FCD5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29D19D-FB52-E92C-CB6F-ECD59E1F0250}"/>
              </a:ext>
            </a:extLst>
          </p:cNvPr>
          <p:cNvSpPr>
            <a:spLocks noGrp="1"/>
          </p:cNvSpPr>
          <p:nvPr>
            <p:ph type="body" idx="1"/>
          </p:nvPr>
        </p:nvSpPr>
        <p:spPr/>
        <p:txBody>
          <a:bodyPr/>
          <a:lstStyle/>
          <a:p>
            <a:r>
              <a:rPr lang="en-US" dirty="0"/>
              <a:t>You know what, let’s do something a bit more complex than a light or a security system. How about a stereo system? Here’s our fancy Stereo class that can play CDs, DVDs or transmit radio. To keep track of what kind of media it is playing, we will use some || constant integers to represent CD, DVD and RADIO, and have another attribute called || mode that stores the stereo’s current mode. Other than that, we have methods that perform all the functionalities of the stereo. We have on() and off() methods that turn the stereo on and off.</a:t>
            </a:r>
          </a:p>
        </p:txBody>
      </p:sp>
      <p:sp>
        <p:nvSpPr>
          <p:cNvPr id="4" name="Slide Number Placeholder 3">
            <a:extLst>
              <a:ext uri="{FF2B5EF4-FFF2-40B4-BE49-F238E27FC236}">
                <a16:creationId xmlns:a16="http://schemas.microsoft.com/office/drawing/2014/main" id="{58DCB008-BC1D-4984-D4BF-9F506394518C}"/>
              </a:ext>
            </a:extLst>
          </p:cNvPr>
          <p:cNvSpPr>
            <a:spLocks noGrp="1"/>
          </p:cNvSpPr>
          <p:nvPr>
            <p:ph type="sldNum" sz="quarter" idx="10"/>
          </p:nvPr>
        </p:nvSpPr>
        <p:spPr/>
        <p:txBody>
          <a:bodyPr/>
          <a:lstStyle/>
          <a:p>
            <a:pPr>
              <a:defRPr/>
            </a:pPr>
            <a:fld id="{85BE48BE-2610-4179-8375-2EFA24D7155E}" type="slidenum">
              <a:rPr lang="en-GB" smtClean="0"/>
              <a:pPr>
                <a:defRPr/>
              </a:pPr>
              <a:t>22</a:t>
            </a:fld>
            <a:endParaRPr lang="en-GB"/>
          </a:p>
        </p:txBody>
      </p:sp>
    </p:spTree>
    <p:extLst>
      <p:ext uri="{BB962C8B-B14F-4D97-AF65-F5344CB8AC3E}">
        <p14:creationId xmlns:p14="http://schemas.microsoft.com/office/powerpoint/2010/main" val="2703320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76D49-E91D-4B22-2E76-C28AC934B3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602BA-D7E7-8641-D8F1-D8DD5CC39C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C98CC1-8248-C540-90BD-06B54E2702E4}"/>
              </a:ext>
            </a:extLst>
          </p:cNvPr>
          <p:cNvSpPr>
            <a:spLocks noGrp="1"/>
          </p:cNvSpPr>
          <p:nvPr>
            <p:ph type="body" idx="1"/>
          </p:nvPr>
        </p:nvSpPr>
        <p:spPr/>
        <p:txBody>
          <a:bodyPr/>
          <a:lstStyle/>
          <a:p>
            <a:r>
              <a:rPr lang="en-US" dirty="0"/>
              <a:t>We have a </a:t>
            </a:r>
            <a:r>
              <a:rPr lang="en-US" dirty="0" err="1"/>
              <a:t>setCD</a:t>
            </a:r>
            <a:r>
              <a:rPr lang="en-US" dirty="0"/>
              <a:t>() method that sets the mode to CD. The </a:t>
            </a:r>
            <a:r>
              <a:rPr lang="en-US" dirty="0" err="1"/>
              <a:t>setDVD</a:t>
            </a:r>
            <a:r>
              <a:rPr lang="en-US" dirty="0"/>
              <a:t>() and </a:t>
            </a:r>
            <a:r>
              <a:rPr lang="en-US" dirty="0" err="1"/>
              <a:t>setRadio</a:t>
            </a:r>
            <a:r>
              <a:rPr lang="en-US" dirty="0"/>
              <a:t>() methods are similar. Finally, we have a </a:t>
            </a:r>
            <a:r>
              <a:rPr lang="en-US" dirty="0" err="1"/>
              <a:t>setVolume</a:t>
            </a:r>
            <a:r>
              <a:rPr lang="en-US" dirty="0"/>
              <a:t>() method that sets the stereo volume.</a:t>
            </a:r>
          </a:p>
        </p:txBody>
      </p:sp>
      <p:sp>
        <p:nvSpPr>
          <p:cNvPr id="4" name="Slide Number Placeholder 3">
            <a:extLst>
              <a:ext uri="{FF2B5EF4-FFF2-40B4-BE49-F238E27FC236}">
                <a16:creationId xmlns:a16="http://schemas.microsoft.com/office/drawing/2014/main" id="{C16C2CAD-3EB1-4762-2597-53F87BC4187E}"/>
              </a:ext>
            </a:extLst>
          </p:cNvPr>
          <p:cNvSpPr>
            <a:spLocks noGrp="1"/>
          </p:cNvSpPr>
          <p:nvPr>
            <p:ph type="sldNum" sz="quarter" idx="10"/>
          </p:nvPr>
        </p:nvSpPr>
        <p:spPr/>
        <p:txBody>
          <a:bodyPr/>
          <a:lstStyle/>
          <a:p>
            <a:pPr>
              <a:defRPr/>
            </a:pPr>
            <a:fld id="{85BE48BE-2610-4179-8375-2EFA24D7155E}" type="slidenum">
              <a:rPr lang="en-GB" smtClean="0"/>
              <a:pPr>
                <a:defRPr/>
              </a:pPr>
              <a:t>23</a:t>
            </a:fld>
            <a:endParaRPr lang="en-GB"/>
          </a:p>
        </p:txBody>
      </p:sp>
    </p:spTree>
    <p:extLst>
      <p:ext uri="{BB962C8B-B14F-4D97-AF65-F5344CB8AC3E}">
        <p14:creationId xmlns:p14="http://schemas.microsoft.com/office/powerpoint/2010/main" val="539209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43EED-E5E6-A160-9781-282DD9A72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0DDD7-B12A-F20A-39B1-4F2A229416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00A40-7199-1DCD-79FF-93C0D3753C61}"/>
              </a:ext>
            </a:extLst>
          </p:cNvPr>
          <p:cNvSpPr>
            <a:spLocks noGrp="1"/>
          </p:cNvSpPr>
          <p:nvPr>
            <p:ph type="body" idx="1"/>
          </p:nvPr>
        </p:nvSpPr>
        <p:spPr/>
        <p:txBody>
          <a:bodyPr/>
          <a:lstStyle/>
          <a:p>
            <a:r>
              <a:rPr lang="en-US" dirty="0"/>
              <a:t>Now, let’s define a class that turns the stereo on and sets the mode to CD. We call this class </a:t>
            </a:r>
            <a:r>
              <a:rPr lang="en-US" dirty="0" err="1"/>
              <a:t>StereoOnWithCDCommand</a:t>
            </a:r>
            <a:r>
              <a:rPr lang="en-US" dirty="0"/>
              <a:t>, and it || implements our Command interface. As usual, we will set the reference to the stereo object in the constructor. And when we || execute this command, the stereo will turn on, the mode will be set to playing CDs, and we will turn the volume up to 11. Because of course these go to 11. We can create other commands that turn the stereo on with other modes.</a:t>
            </a:r>
          </a:p>
        </p:txBody>
      </p:sp>
      <p:sp>
        <p:nvSpPr>
          <p:cNvPr id="4" name="Slide Number Placeholder 3">
            <a:extLst>
              <a:ext uri="{FF2B5EF4-FFF2-40B4-BE49-F238E27FC236}">
                <a16:creationId xmlns:a16="http://schemas.microsoft.com/office/drawing/2014/main" id="{346D18DF-CC91-50BB-47D6-F4452DB9E3E4}"/>
              </a:ext>
            </a:extLst>
          </p:cNvPr>
          <p:cNvSpPr>
            <a:spLocks noGrp="1"/>
          </p:cNvSpPr>
          <p:nvPr>
            <p:ph type="sldNum" sz="quarter" idx="10"/>
          </p:nvPr>
        </p:nvSpPr>
        <p:spPr/>
        <p:txBody>
          <a:bodyPr/>
          <a:lstStyle/>
          <a:p>
            <a:pPr>
              <a:defRPr/>
            </a:pPr>
            <a:fld id="{85BE48BE-2610-4179-8375-2EFA24D7155E}" type="slidenum">
              <a:rPr lang="en-GB" smtClean="0"/>
              <a:pPr>
                <a:defRPr/>
              </a:pPr>
              <a:t>24</a:t>
            </a:fld>
            <a:endParaRPr lang="en-GB"/>
          </a:p>
        </p:txBody>
      </p:sp>
    </p:spTree>
    <p:extLst>
      <p:ext uri="{BB962C8B-B14F-4D97-AF65-F5344CB8AC3E}">
        <p14:creationId xmlns:p14="http://schemas.microsoft.com/office/powerpoint/2010/main" val="4128201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7F8EA-9117-5B22-7D45-4E9E187F9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231BC-1931-0336-804F-F873F870D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ADC494-0AEC-4CE2-0F52-A291A136CE1B}"/>
              </a:ext>
            </a:extLst>
          </p:cNvPr>
          <p:cNvSpPr>
            <a:spLocks noGrp="1"/>
          </p:cNvSpPr>
          <p:nvPr>
            <p:ph type="body" idx="1"/>
          </p:nvPr>
        </p:nvSpPr>
        <p:spPr/>
        <p:txBody>
          <a:bodyPr/>
          <a:lstStyle/>
          <a:p>
            <a:r>
              <a:rPr lang="en-US" dirty="0"/>
              <a:t>All right, it’s now finally time to test out our spanking new remote control. We start by creating all the necessary objects, starting with the || RemoteControl object. Next, we will create each device and its control object. || This code creates the living room light and the command objects that turn it on and off, while || this code does the kitchen light.</a:t>
            </a:r>
            <a:endParaRPr lang="en-US" baseline="0" dirty="0"/>
          </a:p>
          <a:p>
            <a:endParaRPr lang="en-US" dirty="0"/>
          </a:p>
        </p:txBody>
      </p:sp>
      <p:sp>
        <p:nvSpPr>
          <p:cNvPr id="4" name="Slide Number Placeholder 3">
            <a:extLst>
              <a:ext uri="{FF2B5EF4-FFF2-40B4-BE49-F238E27FC236}">
                <a16:creationId xmlns:a16="http://schemas.microsoft.com/office/drawing/2014/main" id="{66A6B9E6-1F73-F156-DFD1-95EF7EE953F9}"/>
              </a:ext>
            </a:extLst>
          </p:cNvPr>
          <p:cNvSpPr>
            <a:spLocks noGrp="1"/>
          </p:cNvSpPr>
          <p:nvPr>
            <p:ph type="sldNum" sz="quarter" idx="10"/>
          </p:nvPr>
        </p:nvSpPr>
        <p:spPr/>
        <p:txBody>
          <a:bodyPr/>
          <a:lstStyle/>
          <a:p>
            <a:pPr>
              <a:defRPr/>
            </a:pPr>
            <a:fld id="{85BE48BE-2610-4179-8375-2EFA24D7155E}" type="slidenum">
              <a:rPr lang="en-GB" smtClean="0"/>
              <a:pPr>
                <a:defRPr/>
              </a:pPr>
              <a:t>25</a:t>
            </a:fld>
            <a:endParaRPr lang="en-GB"/>
          </a:p>
        </p:txBody>
      </p:sp>
    </p:spTree>
    <p:extLst>
      <p:ext uri="{BB962C8B-B14F-4D97-AF65-F5344CB8AC3E}">
        <p14:creationId xmlns:p14="http://schemas.microsoft.com/office/powerpoint/2010/main" val="1962622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1C680-80FB-5B6F-50B3-A8C10BC5D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4BAFD-04FF-92BB-EE9F-30E30B0D8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8FB09F-5CB7-4DAC-2DB1-73A63BDF879C}"/>
              </a:ext>
            </a:extLst>
          </p:cNvPr>
          <p:cNvSpPr>
            <a:spLocks noGrp="1"/>
          </p:cNvSpPr>
          <p:nvPr>
            <p:ph type="body" idx="1"/>
          </p:nvPr>
        </p:nvSpPr>
        <p:spPr/>
        <p:txBody>
          <a:bodyPr/>
          <a:lstStyle/>
          <a:p>
            <a:r>
              <a:rPr lang="en-US" dirty="0"/>
              <a:t>We also create our </a:t>
            </a:r>
            <a:r>
              <a:rPr lang="en-US" dirty="0" err="1"/>
              <a:t>SecurityControl</a:t>
            </a:r>
            <a:r>
              <a:rPr lang="en-US" dirty="0"/>
              <a:t> object || with this code, and our Stereo object with || this code. So the stereo can be turned on with CD, DVD or Radio mode using the corresponding command object.</a:t>
            </a:r>
            <a:endParaRPr lang="en-US" baseline="0" dirty="0"/>
          </a:p>
          <a:p>
            <a:endParaRPr lang="en-US" dirty="0"/>
          </a:p>
        </p:txBody>
      </p:sp>
      <p:sp>
        <p:nvSpPr>
          <p:cNvPr id="4" name="Slide Number Placeholder 3">
            <a:extLst>
              <a:ext uri="{FF2B5EF4-FFF2-40B4-BE49-F238E27FC236}">
                <a16:creationId xmlns:a16="http://schemas.microsoft.com/office/drawing/2014/main" id="{CCAAA736-B8D7-C2B4-DC3C-827D465E1CBE}"/>
              </a:ext>
            </a:extLst>
          </p:cNvPr>
          <p:cNvSpPr>
            <a:spLocks noGrp="1"/>
          </p:cNvSpPr>
          <p:nvPr>
            <p:ph type="sldNum" sz="quarter" idx="10"/>
          </p:nvPr>
        </p:nvSpPr>
        <p:spPr/>
        <p:txBody>
          <a:bodyPr/>
          <a:lstStyle/>
          <a:p>
            <a:pPr>
              <a:defRPr/>
            </a:pPr>
            <a:fld id="{85BE48BE-2610-4179-8375-2EFA24D7155E}" type="slidenum">
              <a:rPr lang="en-GB" smtClean="0"/>
              <a:pPr>
                <a:defRPr/>
              </a:pPr>
              <a:t>26</a:t>
            </a:fld>
            <a:endParaRPr lang="en-GB"/>
          </a:p>
        </p:txBody>
      </p:sp>
    </p:spTree>
    <p:extLst>
      <p:ext uri="{BB962C8B-B14F-4D97-AF65-F5344CB8AC3E}">
        <p14:creationId xmlns:p14="http://schemas.microsoft.com/office/powerpoint/2010/main" val="1978111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D4200-6AA7-6FA8-EEE9-47ED906B64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52A8CB-AD5D-B8E7-A24C-40F7A5C671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052AD-4B3B-0F79-4639-970464DC7497}"/>
              </a:ext>
            </a:extLst>
          </p:cNvPr>
          <p:cNvSpPr>
            <a:spLocks noGrp="1"/>
          </p:cNvSpPr>
          <p:nvPr>
            <p:ph type="body" idx="1"/>
          </p:nvPr>
        </p:nvSpPr>
        <p:spPr/>
        <p:txBody>
          <a:bodyPr/>
          <a:lstStyle/>
          <a:p>
            <a:r>
              <a:rPr lang="en-US" dirty="0"/>
              <a:t>Next, we program our remote control. We || set slot 0 to control the living room light, slot 1 for the kitchen light, slot 2 for the security control, and slot 3 for the stereo. In this case, we set the on button for the stereo to turn it on with the mode set to CD, but we can always reprogram it to another mode.</a:t>
            </a:r>
          </a:p>
          <a:p>
            <a:endParaRPr lang="en-US" baseline="0" dirty="0"/>
          </a:p>
          <a:p>
            <a:r>
              <a:rPr lang="en-US" baseline="0" dirty="0"/>
              <a:t>Let’s || push all the buttons! We are going to go from top to bottom, pushing the on and off buttons for slot 0, 1, 2 and 3 in sequence. Let’s see what happens.</a:t>
            </a:r>
          </a:p>
          <a:p>
            <a:endParaRPr lang="en-US" dirty="0"/>
          </a:p>
        </p:txBody>
      </p:sp>
      <p:sp>
        <p:nvSpPr>
          <p:cNvPr id="4" name="Slide Number Placeholder 3">
            <a:extLst>
              <a:ext uri="{FF2B5EF4-FFF2-40B4-BE49-F238E27FC236}">
                <a16:creationId xmlns:a16="http://schemas.microsoft.com/office/drawing/2014/main" id="{50BF0759-D209-B2F1-C0F6-EDFC463BAFE2}"/>
              </a:ext>
            </a:extLst>
          </p:cNvPr>
          <p:cNvSpPr>
            <a:spLocks noGrp="1"/>
          </p:cNvSpPr>
          <p:nvPr>
            <p:ph type="sldNum" sz="quarter" idx="10"/>
          </p:nvPr>
        </p:nvSpPr>
        <p:spPr/>
        <p:txBody>
          <a:bodyPr/>
          <a:lstStyle/>
          <a:p>
            <a:pPr>
              <a:defRPr/>
            </a:pPr>
            <a:fld id="{85BE48BE-2610-4179-8375-2EFA24D7155E}" type="slidenum">
              <a:rPr lang="en-GB" smtClean="0"/>
              <a:pPr>
                <a:defRPr/>
              </a:pPr>
              <a:t>27</a:t>
            </a:fld>
            <a:endParaRPr lang="en-GB"/>
          </a:p>
        </p:txBody>
      </p:sp>
    </p:spTree>
    <p:extLst>
      <p:ext uri="{BB962C8B-B14F-4D97-AF65-F5344CB8AC3E}">
        <p14:creationId xmlns:p14="http://schemas.microsoft.com/office/powerpoint/2010/main" val="266477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44746-40BD-8A3B-B2A7-64D275A189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0705A-A05A-7D3A-D665-D06C121B7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31A37-E20D-BFDC-4180-61D011CF85C2}"/>
              </a:ext>
            </a:extLst>
          </p:cNvPr>
          <p:cNvSpPr>
            <a:spLocks noGrp="1"/>
          </p:cNvSpPr>
          <p:nvPr>
            <p:ph type="body" idx="1"/>
          </p:nvPr>
        </p:nvSpPr>
        <p:spPr/>
        <p:txBody>
          <a:bodyPr/>
          <a:lstStyle/>
          <a:p>
            <a:r>
              <a:rPr lang="en-US" dirty="0"/>
              <a:t>If everything is coded correctly, this should happen. Slot 0 controls the living room light, and so it will turn on and off. Then slot 1 will turn the kitchen light on and off. Slot 2 controls the security system, which will first be armed, then disarmed. Finally, slot 3 controls the stereo. We see that when the on button for slot 3 is pushed, it will turn the stereo on, then set the mode to CD, then set the volume to 11. Finally, the off button will turn off the stereo. Success!</a:t>
            </a:r>
            <a:endParaRPr lang="en-US" baseline="0" dirty="0"/>
          </a:p>
          <a:p>
            <a:endParaRPr lang="en-US" dirty="0"/>
          </a:p>
        </p:txBody>
      </p:sp>
      <p:sp>
        <p:nvSpPr>
          <p:cNvPr id="4" name="Slide Number Placeholder 3">
            <a:extLst>
              <a:ext uri="{FF2B5EF4-FFF2-40B4-BE49-F238E27FC236}">
                <a16:creationId xmlns:a16="http://schemas.microsoft.com/office/drawing/2014/main" id="{6AD9C9F8-17D8-CB88-4C20-43026310646E}"/>
              </a:ext>
            </a:extLst>
          </p:cNvPr>
          <p:cNvSpPr>
            <a:spLocks noGrp="1"/>
          </p:cNvSpPr>
          <p:nvPr>
            <p:ph type="sldNum" sz="quarter" idx="10"/>
          </p:nvPr>
        </p:nvSpPr>
        <p:spPr/>
        <p:txBody>
          <a:bodyPr/>
          <a:lstStyle/>
          <a:p>
            <a:pPr>
              <a:defRPr/>
            </a:pPr>
            <a:fld id="{85BE48BE-2610-4179-8375-2EFA24D7155E}" type="slidenum">
              <a:rPr lang="en-GB" smtClean="0"/>
              <a:pPr>
                <a:defRPr/>
              </a:pPr>
              <a:t>28</a:t>
            </a:fld>
            <a:endParaRPr lang="en-GB"/>
          </a:p>
        </p:txBody>
      </p:sp>
    </p:spTree>
    <p:extLst>
      <p:ext uri="{BB962C8B-B14F-4D97-AF65-F5344CB8AC3E}">
        <p14:creationId xmlns:p14="http://schemas.microsoft.com/office/powerpoint/2010/main" val="2574060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we’ve waited long enough. How do we implement the undo function? It’s actually not that difficult. For every command, we need to know what to do when we want to undo that command, so we are going to || add the undo() method to the Command interface. This means that all commands must implement their own undo() method.</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29</a:t>
            </a:fld>
            <a:endParaRPr lang="en-GB"/>
          </a:p>
        </p:txBody>
      </p:sp>
    </p:spTree>
    <p:extLst>
      <p:ext uri="{BB962C8B-B14F-4D97-AF65-F5344CB8AC3E}">
        <p14:creationId xmlns:p14="http://schemas.microsoft.com/office/powerpoint/2010/main" val="977296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actual hardware. Apologies for the low-resolution picture, I had to scan it from the physical copy of the textbook. Anyway, || here we see that there are 7 slots, and you can use a pen to write down which device each slot is controlling. Each slot consists of || 2 buttons which are labelled “on” and “off”. So || these two buttons are for slot 0, and || these two buttons are for slot 1. Finally, || right at the bottom there is an Undo button that will undo the action of the last button pressed. So the idea is that we could maybe program the first slot to control our living room light, the second slot to control our bedroom aircon, and so on. So using this one device, we can control up to 7 other devices.</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3</a:t>
            </a:fld>
            <a:endParaRPr lang="en-GB"/>
          </a:p>
        </p:txBody>
      </p:sp>
    </p:spTree>
    <p:extLst>
      <p:ext uri="{BB962C8B-B14F-4D97-AF65-F5344CB8AC3E}">
        <p14:creationId xmlns:p14="http://schemas.microsoft.com/office/powerpoint/2010/main" val="124532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145A6-3425-DE87-2AD9-FA08E4A0D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64D83-076C-A199-B59E-E6916177D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FB018C-F05B-B57E-0ED4-49582658FACC}"/>
              </a:ext>
            </a:extLst>
          </p:cNvPr>
          <p:cNvSpPr>
            <a:spLocks noGrp="1"/>
          </p:cNvSpPr>
          <p:nvPr>
            <p:ph type="body" idx="1"/>
          </p:nvPr>
        </p:nvSpPr>
        <p:spPr/>
        <p:txBody>
          <a:bodyPr/>
          <a:lstStyle/>
          <a:p>
            <a:r>
              <a:rPr lang="en-US" dirty="0"/>
              <a:t>Then we go to each command class to code their undo() method. For example, here is the updated </a:t>
            </a:r>
            <a:r>
              <a:rPr lang="en-US" dirty="0" err="1"/>
              <a:t>LightOnCommand</a:t>
            </a:r>
            <a:r>
              <a:rPr lang="en-US" dirty="0"/>
              <a:t> class. To undo() the light on command, we || turn the light off. Easy.</a:t>
            </a:r>
          </a:p>
        </p:txBody>
      </p:sp>
      <p:sp>
        <p:nvSpPr>
          <p:cNvPr id="4" name="Slide Number Placeholder 3">
            <a:extLst>
              <a:ext uri="{FF2B5EF4-FFF2-40B4-BE49-F238E27FC236}">
                <a16:creationId xmlns:a16="http://schemas.microsoft.com/office/drawing/2014/main" id="{C1852CD7-C588-11B9-4940-177F1EDD10D2}"/>
              </a:ext>
            </a:extLst>
          </p:cNvPr>
          <p:cNvSpPr>
            <a:spLocks noGrp="1"/>
          </p:cNvSpPr>
          <p:nvPr>
            <p:ph type="sldNum" sz="quarter" idx="10"/>
          </p:nvPr>
        </p:nvSpPr>
        <p:spPr/>
        <p:txBody>
          <a:bodyPr/>
          <a:lstStyle/>
          <a:p>
            <a:pPr>
              <a:defRPr/>
            </a:pPr>
            <a:fld id="{85BE48BE-2610-4179-8375-2EFA24D7155E}" type="slidenum">
              <a:rPr lang="en-GB" smtClean="0"/>
              <a:pPr>
                <a:defRPr/>
              </a:pPr>
              <a:t>30</a:t>
            </a:fld>
            <a:endParaRPr lang="en-GB"/>
          </a:p>
        </p:txBody>
      </p:sp>
    </p:spTree>
    <p:extLst>
      <p:ext uri="{BB962C8B-B14F-4D97-AF65-F5344CB8AC3E}">
        <p14:creationId xmlns:p14="http://schemas.microsoft.com/office/powerpoint/2010/main" val="2047062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364C5-6732-B218-3D02-26DC35616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E431B-4668-3478-44B2-F9938AD29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47077-340D-0E17-A78A-97447F606A71}"/>
              </a:ext>
            </a:extLst>
          </p:cNvPr>
          <p:cNvSpPr>
            <a:spLocks noGrp="1"/>
          </p:cNvSpPr>
          <p:nvPr>
            <p:ph type="body" idx="1"/>
          </p:nvPr>
        </p:nvSpPr>
        <p:spPr/>
        <p:txBody>
          <a:bodyPr/>
          <a:lstStyle/>
          <a:p>
            <a:r>
              <a:rPr lang="en-US" dirty="0"/>
              <a:t>Other than that, we also need to keep track of the last command that was executed. For that, we need to make some minor modifications to our  </a:t>
            </a:r>
            <a:r>
              <a:rPr lang="en-US" dirty="0" err="1"/>
              <a:t>RemoteControl</a:t>
            </a:r>
            <a:r>
              <a:rPr lang="en-US" dirty="0"/>
              <a:t> class. We will need an || attribute of type Command that we call </a:t>
            </a:r>
            <a:r>
              <a:rPr lang="en-US" dirty="0" err="1"/>
              <a:t>undoCommand</a:t>
            </a:r>
            <a:r>
              <a:rPr lang="en-US" dirty="0"/>
              <a:t> that stores the last command executed. In our constructor, we || initialize </a:t>
            </a:r>
            <a:r>
              <a:rPr lang="en-US" dirty="0" err="1"/>
              <a:t>undoCommand</a:t>
            </a:r>
            <a:r>
              <a:rPr lang="en-US" dirty="0"/>
              <a:t> to be </a:t>
            </a:r>
            <a:r>
              <a:rPr lang="en-US" dirty="0" err="1"/>
              <a:t>noCommand</a:t>
            </a:r>
            <a:r>
              <a:rPr lang="en-US" dirty="0"/>
              <a:t> since no commands have been executed yet.</a:t>
            </a:r>
          </a:p>
        </p:txBody>
      </p:sp>
      <p:sp>
        <p:nvSpPr>
          <p:cNvPr id="4" name="Slide Number Placeholder 3">
            <a:extLst>
              <a:ext uri="{FF2B5EF4-FFF2-40B4-BE49-F238E27FC236}">
                <a16:creationId xmlns:a16="http://schemas.microsoft.com/office/drawing/2014/main" id="{A06066E2-A593-EFED-B4F9-10D0E7B5153C}"/>
              </a:ext>
            </a:extLst>
          </p:cNvPr>
          <p:cNvSpPr>
            <a:spLocks noGrp="1"/>
          </p:cNvSpPr>
          <p:nvPr>
            <p:ph type="sldNum" sz="quarter" idx="10"/>
          </p:nvPr>
        </p:nvSpPr>
        <p:spPr/>
        <p:txBody>
          <a:bodyPr/>
          <a:lstStyle/>
          <a:p>
            <a:pPr>
              <a:defRPr/>
            </a:pPr>
            <a:fld id="{85BE48BE-2610-4179-8375-2EFA24D7155E}" type="slidenum">
              <a:rPr lang="en-GB" smtClean="0"/>
              <a:pPr>
                <a:defRPr/>
              </a:pPr>
              <a:t>31</a:t>
            </a:fld>
            <a:endParaRPr lang="en-GB"/>
          </a:p>
        </p:txBody>
      </p:sp>
    </p:spTree>
    <p:extLst>
      <p:ext uri="{BB962C8B-B14F-4D97-AF65-F5344CB8AC3E}">
        <p14:creationId xmlns:p14="http://schemas.microsoft.com/office/powerpoint/2010/main" val="3845710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1D64F-C448-99B4-91D2-8CFB19DA19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6D02D-7EB0-8175-1D3C-E6CA327CFE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84AA48-E3F6-A2C8-EB02-1F72AE52F18A}"/>
              </a:ext>
            </a:extLst>
          </p:cNvPr>
          <p:cNvSpPr>
            <a:spLocks noGrp="1"/>
          </p:cNvSpPr>
          <p:nvPr>
            <p:ph type="body" idx="1"/>
          </p:nvPr>
        </p:nvSpPr>
        <p:spPr/>
        <p:txBody>
          <a:bodyPr/>
          <a:lstStyle/>
          <a:p>
            <a:r>
              <a:rPr lang="en-US" dirty="0"/>
              <a:t>Then, for each of our button pushed methods, along with executing the corresponding command, we also || store it in the </a:t>
            </a:r>
            <a:r>
              <a:rPr lang="en-US" dirty="0" err="1"/>
              <a:t>undoCommand</a:t>
            </a:r>
            <a:r>
              <a:rPr lang="en-US" dirty="0"/>
              <a:t> attribute. This way, when the undo button is pushed, we know which command to undo.</a:t>
            </a:r>
          </a:p>
        </p:txBody>
      </p:sp>
      <p:sp>
        <p:nvSpPr>
          <p:cNvPr id="4" name="Slide Number Placeholder 3">
            <a:extLst>
              <a:ext uri="{FF2B5EF4-FFF2-40B4-BE49-F238E27FC236}">
                <a16:creationId xmlns:a16="http://schemas.microsoft.com/office/drawing/2014/main" id="{B8B0C69F-CE5C-C9D3-83E1-734CF3FCFF6C}"/>
              </a:ext>
            </a:extLst>
          </p:cNvPr>
          <p:cNvSpPr>
            <a:spLocks noGrp="1"/>
          </p:cNvSpPr>
          <p:nvPr>
            <p:ph type="sldNum" sz="quarter" idx="10"/>
          </p:nvPr>
        </p:nvSpPr>
        <p:spPr/>
        <p:txBody>
          <a:bodyPr/>
          <a:lstStyle/>
          <a:p>
            <a:pPr>
              <a:defRPr/>
            </a:pPr>
            <a:fld id="{85BE48BE-2610-4179-8375-2EFA24D7155E}" type="slidenum">
              <a:rPr lang="en-GB" smtClean="0"/>
              <a:pPr>
                <a:defRPr/>
              </a:pPr>
              <a:t>32</a:t>
            </a:fld>
            <a:endParaRPr lang="en-GB"/>
          </a:p>
        </p:txBody>
      </p:sp>
    </p:spTree>
    <p:extLst>
      <p:ext uri="{BB962C8B-B14F-4D97-AF65-F5344CB8AC3E}">
        <p14:creationId xmlns:p14="http://schemas.microsoft.com/office/powerpoint/2010/main" val="2897813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5E478-738E-0B7B-6E43-7A4565040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1622E-0396-599D-641B-1E2F78557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0FDA00-6C06-B314-67FD-7C86C6F9CA9F}"/>
              </a:ext>
            </a:extLst>
          </p:cNvPr>
          <p:cNvSpPr>
            <a:spLocks noGrp="1"/>
          </p:cNvSpPr>
          <p:nvPr>
            <p:ph type="body" idx="1"/>
          </p:nvPr>
        </p:nvSpPr>
        <p:spPr/>
        <p:txBody>
          <a:bodyPr/>
          <a:lstStyle/>
          <a:p>
            <a:r>
              <a:rPr lang="en-US" dirty="0"/>
              <a:t>Finally, we add a method for the pushing of the undo button. What happens when you push undo? You guessed it – we call the undo() method of </a:t>
            </a:r>
            <a:r>
              <a:rPr lang="en-US" dirty="0" err="1"/>
              <a:t>undoCommand</a:t>
            </a:r>
            <a:r>
              <a:rPr lang="en-US" dirty="0"/>
              <a:t>. That’s all there is to it.</a:t>
            </a:r>
          </a:p>
        </p:txBody>
      </p:sp>
      <p:sp>
        <p:nvSpPr>
          <p:cNvPr id="4" name="Slide Number Placeholder 3">
            <a:extLst>
              <a:ext uri="{FF2B5EF4-FFF2-40B4-BE49-F238E27FC236}">
                <a16:creationId xmlns:a16="http://schemas.microsoft.com/office/drawing/2014/main" id="{CB6A4901-2756-99EE-B815-3EA93759341A}"/>
              </a:ext>
            </a:extLst>
          </p:cNvPr>
          <p:cNvSpPr>
            <a:spLocks noGrp="1"/>
          </p:cNvSpPr>
          <p:nvPr>
            <p:ph type="sldNum" sz="quarter" idx="10"/>
          </p:nvPr>
        </p:nvSpPr>
        <p:spPr/>
        <p:txBody>
          <a:bodyPr/>
          <a:lstStyle/>
          <a:p>
            <a:pPr>
              <a:defRPr/>
            </a:pPr>
            <a:fld id="{85BE48BE-2610-4179-8375-2EFA24D7155E}" type="slidenum">
              <a:rPr lang="en-GB" smtClean="0"/>
              <a:pPr>
                <a:defRPr/>
              </a:pPr>
              <a:t>33</a:t>
            </a:fld>
            <a:endParaRPr lang="en-GB"/>
          </a:p>
        </p:txBody>
      </p:sp>
    </p:spTree>
    <p:extLst>
      <p:ext uri="{BB962C8B-B14F-4D97-AF65-F5344CB8AC3E}">
        <p14:creationId xmlns:p14="http://schemas.microsoft.com/office/powerpoint/2010/main" val="3509711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3D09-588E-23EC-43F7-9A9754B29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50C05-2955-AD73-6C84-A93FE4A693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00714-32C7-0338-BB1C-4FCF5BA72261}"/>
              </a:ext>
            </a:extLst>
          </p:cNvPr>
          <p:cNvSpPr>
            <a:spLocks noGrp="1"/>
          </p:cNvSpPr>
          <p:nvPr>
            <p:ph type="body" idx="1"/>
          </p:nvPr>
        </p:nvSpPr>
        <p:spPr/>
        <p:txBody>
          <a:bodyPr/>
          <a:lstStyle/>
          <a:p>
            <a:r>
              <a:rPr lang="en-US" dirty="0"/>
              <a:t>Now let’s test the undo function. If we run this code, we should get || this output. So we first push the on button in slot 0, which will || turn the living room light on. This will store the </a:t>
            </a:r>
            <a:r>
              <a:rPr lang="en-US" dirty="0" err="1"/>
              <a:t>LightOnCommand</a:t>
            </a:r>
            <a:r>
              <a:rPr lang="en-US" dirty="0"/>
              <a:t> object into our </a:t>
            </a:r>
            <a:r>
              <a:rPr lang="en-US" dirty="0" err="1"/>
              <a:t>undoCommand</a:t>
            </a:r>
            <a:r>
              <a:rPr lang="en-US" dirty="0"/>
              <a:t> attribute, so when we next push the || undo button, it will call the undo() method of </a:t>
            </a:r>
            <a:r>
              <a:rPr lang="en-US" dirty="0" err="1"/>
              <a:t>LightOnCommand</a:t>
            </a:r>
            <a:r>
              <a:rPr lang="en-US" dirty="0"/>
              <a:t>, which turns the light back on. Next, let’s turn the light || on and off again. Finally, we push the undo button, and since the last command was a </a:t>
            </a:r>
            <a:r>
              <a:rPr lang="en-US" dirty="0" err="1"/>
              <a:t>LightOffCommand</a:t>
            </a:r>
            <a:r>
              <a:rPr lang="en-US" dirty="0"/>
              <a:t>, this will || turn the light back on.</a:t>
            </a:r>
            <a:endParaRPr lang="en-US" baseline="0" dirty="0"/>
          </a:p>
          <a:p>
            <a:endParaRPr lang="en-US" dirty="0"/>
          </a:p>
        </p:txBody>
      </p:sp>
      <p:sp>
        <p:nvSpPr>
          <p:cNvPr id="4" name="Slide Number Placeholder 3">
            <a:extLst>
              <a:ext uri="{FF2B5EF4-FFF2-40B4-BE49-F238E27FC236}">
                <a16:creationId xmlns:a16="http://schemas.microsoft.com/office/drawing/2014/main" id="{6CFBD351-4C8F-AABE-956A-4013A1FDA28B}"/>
              </a:ext>
            </a:extLst>
          </p:cNvPr>
          <p:cNvSpPr>
            <a:spLocks noGrp="1"/>
          </p:cNvSpPr>
          <p:nvPr>
            <p:ph type="sldNum" sz="quarter" idx="10"/>
          </p:nvPr>
        </p:nvSpPr>
        <p:spPr/>
        <p:txBody>
          <a:bodyPr/>
          <a:lstStyle/>
          <a:p>
            <a:pPr>
              <a:defRPr/>
            </a:pPr>
            <a:fld id="{85BE48BE-2610-4179-8375-2EFA24D7155E}" type="slidenum">
              <a:rPr lang="en-GB" smtClean="0"/>
              <a:pPr>
                <a:defRPr/>
              </a:pPr>
              <a:t>34</a:t>
            </a:fld>
            <a:endParaRPr lang="en-GB"/>
          </a:p>
        </p:txBody>
      </p:sp>
    </p:spTree>
    <p:extLst>
      <p:ext uri="{BB962C8B-B14F-4D97-AF65-F5344CB8AC3E}">
        <p14:creationId xmlns:p14="http://schemas.microsoft.com/office/powerpoint/2010/main" val="2360963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the basics of how we implement the undo function. Of course, what I showed you was very straightforward since the opposite of on is off, and vice versa. But you may some actions that are harder to undo. For example, if your last action was to set the speed of a fan, then undoing the action will require setting the speed to the previous setting. This means that we also have to store the previous speed setting. In general, for such commands, we want to || store the previous state so that undo can properly reverse the action.</a:t>
            </a:r>
          </a:p>
          <a:p>
            <a:endParaRPr lang="en-US" dirty="0"/>
          </a:p>
          <a:p>
            <a:r>
              <a:rPr lang="en-US" dirty="0"/>
              <a:t>For those of you who regularly use CTRL-Z to undo a bunch of actions, I’m sure you’re || wondering how you can achieve that. Conceptually, this means that we can’t just store one previous action, we have to store a history of actions, and we should do it in a || stack. Then each time we execute an action, we || push it onto the stack, and whenever we undo an action, we || pop it from the stack. This is exactly the kind of last-in-first-out process that a stack is meant to support.</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35</a:t>
            </a:fld>
            <a:endParaRPr lang="en-GB"/>
          </a:p>
        </p:txBody>
      </p:sp>
    </p:spTree>
    <p:extLst>
      <p:ext uri="{BB962C8B-B14F-4D97-AF65-F5344CB8AC3E}">
        <p14:creationId xmlns:p14="http://schemas.microsoft.com/office/powerpoint/2010/main" val="1558601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Command design pattern. What have we achieved? Well, we have || decoupled the class that invokes the operation from the ones that knows how to perform it. This means that an Invoker can be configured to call the methods of any Receiver object without knowing the internal details of them. This decoupling also means that || adding new commands will not affect existing classes.</a:t>
            </a:r>
          </a:p>
          <a:p>
            <a:endParaRPr lang="en-US" dirty="0"/>
          </a:p>
          <a:p>
            <a:r>
              <a:rPr lang="en-US" dirty="0"/>
              <a:t>Also, Commands can be treated like any other object, so they can be extended with subclasses. If you want to build more complex commands based on simpler commands, you can do so.</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36</a:t>
            </a:fld>
            <a:endParaRPr lang="en-GB"/>
          </a:p>
        </p:txBody>
      </p:sp>
    </p:spTree>
    <p:extLst>
      <p:ext uri="{BB962C8B-B14F-4D97-AF65-F5344CB8AC3E}">
        <p14:creationId xmlns:p14="http://schemas.microsoft.com/office/powerpoint/2010/main" val="2190619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of the Command pattern is the ability to make what is known as macro commands, which are commands composed of multiple commands. For example, suppose we want to program our remote control with a party mode where, with one push of a button, it will turn on the living room and kitchen lights, turn on the stereo and disarm the security system. How would we do this? Well, we can create a special kind of Command called a </a:t>
            </a:r>
            <a:r>
              <a:rPr lang="en-US" dirty="0" err="1"/>
              <a:t>MacroCommand</a:t>
            </a:r>
            <a:r>
              <a:rPr lang="en-US" dirty="0"/>
              <a:t>. This is still a command, so it || implements the Command interface. And since this command is made of multiple commands, we will use || an array to store this sequence of commands, which we will initialize in the constructor.</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37</a:t>
            </a:fld>
            <a:endParaRPr lang="en-GB"/>
          </a:p>
        </p:txBody>
      </p:sp>
    </p:spTree>
    <p:extLst>
      <p:ext uri="{BB962C8B-B14F-4D97-AF65-F5344CB8AC3E}">
        <p14:creationId xmlns:p14="http://schemas.microsoft.com/office/powerpoint/2010/main" val="1151486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whenever we execute this macro command, we will || traverse our array of commands and call each of their execute() methods. Same with undo().</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38</a:t>
            </a:fld>
            <a:endParaRPr lang="en-GB"/>
          </a:p>
        </p:txBody>
      </p:sp>
    </p:spTree>
    <p:extLst>
      <p:ext uri="{BB962C8B-B14F-4D97-AF65-F5344CB8AC3E}">
        <p14:creationId xmlns:p14="http://schemas.microsoft.com/office/powerpoint/2010/main" val="2089377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656B3-F373-FBC4-52C3-A061432E4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9262F-DE73-20BE-5C53-D5E4C5D5CA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3FC57-8FD3-1ADA-B770-0CAC1F223B0D}"/>
              </a:ext>
            </a:extLst>
          </p:cNvPr>
          <p:cNvSpPr>
            <a:spLocks noGrp="1"/>
          </p:cNvSpPr>
          <p:nvPr>
            <p:ph type="body" idx="1"/>
          </p:nvPr>
        </p:nvSpPr>
        <p:spPr/>
        <p:txBody>
          <a:bodyPr/>
          <a:lstStyle/>
          <a:p>
            <a:r>
              <a:rPr lang="en-US" dirty="0"/>
              <a:t>And now we can do some fancy stuff. Let’s create an array of Commands called || </a:t>
            </a:r>
            <a:r>
              <a:rPr lang="en-US" dirty="0" err="1"/>
              <a:t>partyOn</a:t>
            </a:r>
            <a:r>
              <a:rPr lang="en-US" dirty="0"/>
              <a:t>, consists of commands that turn the living room light on, the kitchen light on, the stereo on with the CD setting, and disarms the security system. </a:t>
            </a:r>
            <a:r>
              <a:rPr lang="en-US" dirty="0" err="1"/>
              <a:t>partyOff</a:t>
            </a:r>
            <a:r>
              <a:rPr lang="en-US" dirty="0"/>
              <a:t> is another array of Commands that does the reverse. With these arrays, we can use them to create our </a:t>
            </a:r>
            <a:r>
              <a:rPr lang="en-US" dirty="0" err="1"/>
              <a:t>MacroCommand</a:t>
            </a:r>
            <a:r>
              <a:rPr lang="en-US" dirty="0"/>
              <a:t> objects. For example, the </a:t>
            </a:r>
            <a:r>
              <a:rPr lang="en-US" dirty="0" err="1"/>
              <a:t>MacroCommand</a:t>
            </a:r>
            <a:r>
              <a:rPr lang="en-US" dirty="0"/>
              <a:t> called || </a:t>
            </a:r>
            <a:r>
              <a:rPr lang="en-US" dirty="0" err="1"/>
              <a:t>partyOnMacro</a:t>
            </a:r>
            <a:r>
              <a:rPr lang="en-US" dirty="0"/>
              <a:t> will take </a:t>
            </a:r>
            <a:r>
              <a:rPr lang="en-US" dirty="0" err="1"/>
              <a:t>partyOn</a:t>
            </a:r>
            <a:r>
              <a:rPr lang="en-US" dirty="0"/>
              <a:t> as its argument in the constructor, and same with </a:t>
            </a:r>
            <a:r>
              <a:rPr lang="en-US" dirty="0" err="1"/>
              <a:t>partyOffMacro</a:t>
            </a:r>
            <a:r>
              <a:rPr lang="en-US" dirty="0"/>
              <a:t>. Finally, let’s || set slot 4 of our remote control with these two macro commands.</a:t>
            </a:r>
          </a:p>
        </p:txBody>
      </p:sp>
      <p:sp>
        <p:nvSpPr>
          <p:cNvPr id="4" name="Slide Number Placeholder 3">
            <a:extLst>
              <a:ext uri="{FF2B5EF4-FFF2-40B4-BE49-F238E27FC236}">
                <a16:creationId xmlns:a16="http://schemas.microsoft.com/office/drawing/2014/main" id="{F331DAB2-67E2-F0A0-B072-4433DA19D9BB}"/>
              </a:ext>
            </a:extLst>
          </p:cNvPr>
          <p:cNvSpPr>
            <a:spLocks noGrp="1"/>
          </p:cNvSpPr>
          <p:nvPr>
            <p:ph type="sldNum" sz="quarter" idx="10"/>
          </p:nvPr>
        </p:nvSpPr>
        <p:spPr/>
        <p:txBody>
          <a:bodyPr/>
          <a:lstStyle/>
          <a:p>
            <a:pPr>
              <a:defRPr/>
            </a:pPr>
            <a:fld id="{85BE48BE-2610-4179-8375-2EFA24D7155E}" type="slidenum">
              <a:rPr lang="en-GB" smtClean="0"/>
              <a:pPr>
                <a:defRPr/>
              </a:pPr>
              <a:t>39</a:t>
            </a:fld>
            <a:endParaRPr lang="en-GB"/>
          </a:p>
        </p:txBody>
      </p:sp>
    </p:spTree>
    <p:extLst>
      <p:ext uri="{BB962C8B-B14F-4D97-AF65-F5344CB8AC3E}">
        <p14:creationId xmlns:p14="http://schemas.microsoft.com/office/powerpoint/2010/main" val="2990996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devices can we control? Well, </a:t>
            </a:r>
            <a:r>
              <a:rPr lang="en-US" dirty="0" err="1"/>
              <a:t>Autohome</a:t>
            </a:r>
            <a:r>
              <a:rPr lang="en-US" dirty="0"/>
              <a:t> Inc. is working with lots of companies, and all these companies provide their own interfaces. So we might have lights with on() and off() methods, air cons with on(), off() and </a:t>
            </a:r>
            <a:r>
              <a:rPr lang="en-US" dirty="0" err="1"/>
              <a:t>setTemperature</a:t>
            </a:r>
            <a:r>
              <a:rPr lang="en-US" dirty="0"/>
              <a:t>() methods, and lots of other devices. Plus we expect to support lots more devices with other different interfaces in the future. Clearly, we need some clever way to code our system so that we can handle whatever new interface some future device will throw at us.</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4</a:t>
            </a:fld>
            <a:endParaRPr lang="en-GB"/>
          </a:p>
        </p:txBody>
      </p:sp>
    </p:spTree>
    <p:extLst>
      <p:ext uri="{BB962C8B-B14F-4D97-AF65-F5344CB8AC3E}">
        <p14:creationId xmlns:p14="http://schemas.microsoft.com/office/powerpoint/2010/main" val="3826429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30464-5DC3-6AFA-A351-D772E0633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0068D-0667-5E44-9F4C-D95CA6744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782A96-2195-20F3-701C-65ED53214EFE}"/>
              </a:ext>
            </a:extLst>
          </p:cNvPr>
          <p:cNvSpPr>
            <a:spLocks noGrp="1"/>
          </p:cNvSpPr>
          <p:nvPr>
            <p:ph type="body" idx="1"/>
          </p:nvPr>
        </p:nvSpPr>
        <p:spPr/>
        <p:txBody>
          <a:bodyPr/>
          <a:lstStyle/>
          <a:p>
            <a:r>
              <a:rPr lang="en-US" dirty="0"/>
              <a:t>Now we test our cool new macro commands as follows. We first push the on button, then the off button, then the undo button, and we should get || this output. As you can see, when the on button is pushed, || 4 commands are executed: the living room and kitchen lights are turned on, the stereo is turned on to CD mode and volume set to 11, and the security system is disarmed. When the off button is pushed, || 4 commands are also executed that turns the lights and stereo off and arms the security system. Finally, when we push the undo button, it will call the undo() methods of the previous command, which will || reverse the actions of all 4 commands. Now you can do really powerful and complicated things by combining different commands into a single macro command class. That’s just awesome.</a:t>
            </a:r>
            <a:endParaRPr lang="en-US" baseline="0" dirty="0"/>
          </a:p>
          <a:p>
            <a:endParaRPr lang="en-US" dirty="0"/>
          </a:p>
        </p:txBody>
      </p:sp>
      <p:sp>
        <p:nvSpPr>
          <p:cNvPr id="4" name="Slide Number Placeholder 3">
            <a:extLst>
              <a:ext uri="{FF2B5EF4-FFF2-40B4-BE49-F238E27FC236}">
                <a16:creationId xmlns:a16="http://schemas.microsoft.com/office/drawing/2014/main" id="{8CB2A189-2632-0D1C-C281-73C7C0A77BF6}"/>
              </a:ext>
            </a:extLst>
          </p:cNvPr>
          <p:cNvSpPr>
            <a:spLocks noGrp="1"/>
          </p:cNvSpPr>
          <p:nvPr>
            <p:ph type="sldNum" sz="quarter" idx="10"/>
          </p:nvPr>
        </p:nvSpPr>
        <p:spPr/>
        <p:txBody>
          <a:bodyPr/>
          <a:lstStyle/>
          <a:p>
            <a:pPr>
              <a:defRPr/>
            </a:pPr>
            <a:fld id="{85BE48BE-2610-4179-8375-2EFA24D7155E}" type="slidenum">
              <a:rPr lang="en-GB" smtClean="0"/>
              <a:pPr>
                <a:defRPr/>
              </a:pPr>
              <a:t>40</a:t>
            </a:fld>
            <a:endParaRPr lang="en-GB"/>
          </a:p>
        </p:txBody>
      </p:sp>
    </p:spTree>
    <p:extLst>
      <p:ext uri="{BB962C8B-B14F-4D97-AF65-F5344CB8AC3E}">
        <p14:creationId xmlns:p14="http://schemas.microsoft.com/office/powerpoint/2010/main" val="1300251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that the Command pattern is applicable when you want to parameterize or customize objects by an action that they want to perform, and this can be changed during run-time. It turns out that there are some applications where the Command pattern is a natural fit. We often have || requests that are queued, such as a job queue or scheduler. In those cases, we would be executing the first command in the queue, and proceed to the next command only after the first one is done. For such applications, the Command pattern is useful because Command objects have a lifetime independent of the original request, so even if, say, you submit a print request to a printer and log out before it is completed, the print request still exists and the printer can print your job anyway.</a:t>
            </a:r>
          </a:p>
          <a:p>
            <a:endParaRPr lang="en-US" dirty="0"/>
          </a:p>
          <a:p>
            <a:r>
              <a:rPr lang="en-US" dirty="0"/>
              <a:t>Another very common use for the Command pattern is recovery logs. For systems where you want to gracefully recover from a system crash, a standard technique is to use the Command pattern and add a store() and a load() method to the Command interface. store() is called whenever the command is executed, and it stores the state information to some external storage like a hard disk. Then if the system crashes maybe in the middle of executing a complicated command, we can use load() to retrieve the last commands from disk and re-execute them properly.</a:t>
            </a:r>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41</a:t>
            </a:fld>
            <a:endParaRPr lang="en-GB"/>
          </a:p>
        </p:txBody>
      </p:sp>
    </p:spTree>
    <p:extLst>
      <p:ext uri="{BB962C8B-B14F-4D97-AF65-F5344CB8AC3E}">
        <p14:creationId xmlns:p14="http://schemas.microsoft.com/office/powerpoint/2010/main" val="3226456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So that was the Command design pattern, which encapsulates requests into separate objects. Even though these requests affect Receiver objects, the Invoker object that makes these requests are pretty much completely decoupled from them, so we can modify each object independently without affecting each other. As a bonus, the Command pattern also allows us to gracefully handle undo operations. Incidentally, the first time I saw a universal remote control, I thought to myself, “well, this changes everything.” </a:t>
            </a:r>
            <a:r>
              <a:rPr lang="en-US" altLang="en-US" dirty="0" err="1">
                <a:latin typeface="Arial" panose="020B0604020202020204" pitchFamily="34" charset="0"/>
              </a:rPr>
              <a:t>Byee</a:t>
            </a:r>
            <a:r>
              <a:rPr lang="en-US" altLang="en-US" dirty="0">
                <a:latin typeface="Arial" panose="020B0604020202020204" pitchFamily="34" charset="0"/>
              </a:rPr>
              <a:t>!</a:t>
            </a: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42</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 we handle this? What we’re going to do is follow a process similar to what happens when a waitress takes a customer’s order in a restaurant. So we start with || a customer who wants to order some food. He || waves the waitress over, who takes his order. You can think of this as the customer creating the order and passing it to the waitress. Once this is done, the waitress will || take the order and pass it to the cook. Notice that the waitress does not need to know how to cook the order, she will leave the cooking of the meal to the cook. Upon receiving the order from the waitress, the cook will then || prepare the meal based on the order, producing the cholesterol-laden burger and fries ordered by the customer, and all is right with the world.</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5</a:t>
            </a:fld>
            <a:endParaRPr lang="en-GB"/>
          </a:p>
        </p:txBody>
      </p:sp>
    </p:spTree>
    <p:extLst>
      <p:ext uri="{BB962C8B-B14F-4D97-AF65-F5344CB8AC3E}">
        <p14:creationId xmlns:p14="http://schemas.microsoft.com/office/powerpoint/2010/main" val="2239118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system works because each entity takes care of their own responsibilities, and they interact to produce the desired result. First, we have the || Order, which was created by the Customer. The Order is essentially a set of instructions to tell the cook what to do, such as “cheeseburger, extra onions, no mayo, diet coke and fries”. We can think of this set of instructions as if it is calling a || method called </a:t>
            </a:r>
            <a:r>
              <a:rPr lang="en-US" dirty="0" err="1"/>
              <a:t>orderUp</a:t>
            </a:r>
            <a:r>
              <a:rPr lang="en-US" dirty="0"/>
              <a:t>(). Next, we have the || Waitress who receives this Order object, and we can think of the Waitress as calling the method </a:t>
            </a:r>
            <a:r>
              <a:rPr lang="en-US" dirty="0" err="1"/>
              <a:t>takeOrder</a:t>
            </a:r>
            <a:r>
              <a:rPr lang="en-US" dirty="0"/>
              <a:t>() with the Order object as the input. Once this is done, she will || call the </a:t>
            </a:r>
            <a:r>
              <a:rPr lang="en-US" dirty="0" err="1"/>
              <a:t>orderUp</a:t>
            </a:r>
            <a:r>
              <a:rPr lang="en-US" dirty="0"/>
              <a:t>() method, which means that she passes the Order to || the Cook. Finally the Cook will receive the order and prepare the meal based on the instructions detailed in the Order.</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6</a:t>
            </a:fld>
            <a:endParaRPr lang="en-GB"/>
          </a:p>
        </p:txBody>
      </p:sp>
    </p:spTree>
    <p:extLst>
      <p:ext uri="{BB962C8B-B14F-4D97-AF65-F5344CB8AC3E}">
        <p14:creationId xmlns:p14="http://schemas.microsoft.com/office/powerpoint/2010/main" val="177641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overall plan. Now let’s see how the Command design pattern follows this plan. We start of with a || Client, which plays the role of the Customer in our analogy. This is the class that decides what commands to execute, and || creates a Command object containing these instructions, so the Command object is similar to an Order. The Command class has a single method called execute(), which are || the instructions to be followed, similar to the </a:t>
            </a:r>
            <a:r>
              <a:rPr lang="en-US" dirty="0" err="1"/>
              <a:t>orderUp</a:t>
            </a:r>
            <a:r>
              <a:rPr lang="en-US" dirty="0"/>
              <a:t>() method in our analogy. Specifically, these are a bunch of || method calls to some receiver class. Next, this order object is passed to another entity called the || Invoker, and the way this is done is by calling the Invoker’s </a:t>
            </a:r>
            <a:r>
              <a:rPr lang="en-US" dirty="0" err="1"/>
              <a:t>setCommand</a:t>
            </a:r>
            <a:r>
              <a:rPr lang="en-US" dirty="0"/>
              <a:t>() method, which is analogous to || the </a:t>
            </a:r>
            <a:r>
              <a:rPr lang="en-US" dirty="0" err="1"/>
              <a:t>takeOrder</a:t>
            </a:r>
            <a:r>
              <a:rPr lang="en-US" dirty="0"/>
              <a:t>() method. Finally, the Invoker will || call the execute() method of the Command, which is a || set of actions that another class called the Receiver will take. Of course, the Receiver is similar to the Cook in our analogy.</a:t>
            </a:r>
          </a:p>
          <a:p>
            <a:endParaRPr lang="en-US" dirty="0"/>
          </a:p>
          <a:p>
            <a:r>
              <a:rPr lang="en-GB" dirty="0"/>
              <a:t>Back to our programmable remote control problem. The remote control is going to be our Invoker, and we will set different Command objects to its slots. Each device, like a light or a fan, will be a Receiver, and the commands will tell them what to do. And the client is just the program that sets up and uses the remote control. Sounds good? OK, let’s now take a look at the code.</a:t>
            </a:r>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7</a:t>
            </a:fld>
            <a:endParaRPr lang="en-GB"/>
          </a:p>
        </p:txBody>
      </p:sp>
    </p:spTree>
    <p:extLst>
      <p:ext uri="{BB962C8B-B14F-4D97-AF65-F5344CB8AC3E}">
        <p14:creationId xmlns:p14="http://schemas.microsoft.com/office/powerpoint/2010/main" val="3636536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731E3-B814-7A8E-2D30-8AC08A40A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058DB-37FB-C98E-AFC7-762D18845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5A4F1-2165-975F-BB89-80DF13DB858E}"/>
              </a:ext>
            </a:extLst>
          </p:cNvPr>
          <p:cNvSpPr>
            <a:spLocks noGrp="1"/>
          </p:cNvSpPr>
          <p:nvPr>
            <p:ph type="body" idx="1"/>
          </p:nvPr>
        </p:nvSpPr>
        <p:spPr/>
        <p:txBody>
          <a:bodyPr/>
          <a:lstStyle/>
          <a:p>
            <a:r>
              <a:rPr lang="en-US" dirty="0"/>
              <a:t>We are going to start with one of the devices, which is a simple class representing a light. We have quite a few lights in the house, so we specify where the light is situated with a || location string, and we set this in the constructor. Other than that, this simple device only has two methods: an || on() method that turns the light on, and an || off() method that, surprise </a:t>
            </a:r>
            <a:r>
              <a:rPr lang="en-US" dirty="0" err="1"/>
              <a:t>surprise</a:t>
            </a:r>
            <a:r>
              <a:rPr lang="en-US" dirty="0"/>
              <a:t>, turns the light off. Very straightforward.</a:t>
            </a:r>
          </a:p>
        </p:txBody>
      </p:sp>
      <p:sp>
        <p:nvSpPr>
          <p:cNvPr id="4" name="Slide Number Placeholder 3">
            <a:extLst>
              <a:ext uri="{FF2B5EF4-FFF2-40B4-BE49-F238E27FC236}">
                <a16:creationId xmlns:a16="http://schemas.microsoft.com/office/drawing/2014/main" id="{ADFA8FB7-75C7-9CFE-F66D-E06DBFDE1176}"/>
              </a:ext>
            </a:extLst>
          </p:cNvPr>
          <p:cNvSpPr>
            <a:spLocks noGrp="1"/>
          </p:cNvSpPr>
          <p:nvPr>
            <p:ph type="sldNum" sz="quarter" idx="10"/>
          </p:nvPr>
        </p:nvSpPr>
        <p:spPr/>
        <p:txBody>
          <a:bodyPr/>
          <a:lstStyle/>
          <a:p>
            <a:pPr>
              <a:defRPr/>
            </a:pPr>
            <a:fld id="{85BE48BE-2610-4179-8375-2EFA24D7155E}" type="slidenum">
              <a:rPr lang="en-GB" smtClean="0"/>
              <a:pPr>
                <a:defRPr/>
              </a:pPr>
              <a:t>8</a:t>
            </a:fld>
            <a:endParaRPr lang="en-GB"/>
          </a:p>
        </p:txBody>
      </p:sp>
    </p:spTree>
    <p:extLst>
      <p:ext uri="{BB962C8B-B14F-4D97-AF65-F5344CB8AC3E}">
        <p14:creationId xmlns:p14="http://schemas.microsoft.com/office/powerpoint/2010/main" val="2061082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4C61C-5C4A-1D93-E290-B1DDA91B0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84CA1-9E89-63B5-EEC7-0747F935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5A060-63BC-6DEA-8469-068EDE053EDC}"/>
              </a:ext>
            </a:extLst>
          </p:cNvPr>
          <p:cNvSpPr>
            <a:spLocks noGrp="1"/>
          </p:cNvSpPr>
          <p:nvPr>
            <p:ph type="body" idx="1"/>
          </p:nvPr>
        </p:nvSpPr>
        <p:spPr/>
        <p:txBody>
          <a:bodyPr/>
          <a:lstStyle/>
          <a:p>
            <a:r>
              <a:rPr lang="en-US" dirty="0"/>
              <a:t>Next, let’s define our Command interface, which specifies one method called execute. Having specified this interface, we can now create a command that turns our light on, called the || </a:t>
            </a:r>
            <a:r>
              <a:rPr lang="en-US" dirty="0" err="1"/>
              <a:t>LightOnCommand</a:t>
            </a:r>
            <a:r>
              <a:rPr lang="en-US" dirty="0"/>
              <a:t>. This class controls a specific light, which we record in || this light attribute that we initialize in our constructor. Also, since </a:t>
            </a:r>
            <a:r>
              <a:rPr lang="en-US" dirty="0" err="1"/>
              <a:t>LightOnCommand</a:t>
            </a:r>
            <a:r>
              <a:rPr lang="en-US" dirty="0"/>
              <a:t> || implements the Command interface, it must implement the execute() method, which in this case just calls || </a:t>
            </a:r>
            <a:r>
              <a:rPr lang="en-US" dirty="0" err="1"/>
              <a:t>light.on</a:t>
            </a:r>
            <a:r>
              <a:rPr lang="en-US" dirty="0"/>
              <a:t>(). In the same way, we can create a </a:t>
            </a:r>
            <a:r>
              <a:rPr lang="en-US" dirty="0" err="1"/>
              <a:t>LightOffCommand</a:t>
            </a:r>
            <a:r>
              <a:rPr lang="en-US" dirty="0"/>
              <a:t> class that turns a light off.</a:t>
            </a:r>
          </a:p>
        </p:txBody>
      </p:sp>
      <p:sp>
        <p:nvSpPr>
          <p:cNvPr id="4" name="Slide Number Placeholder 3">
            <a:extLst>
              <a:ext uri="{FF2B5EF4-FFF2-40B4-BE49-F238E27FC236}">
                <a16:creationId xmlns:a16="http://schemas.microsoft.com/office/drawing/2014/main" id="{53938B40-086F-1255-C937-1F4552EF1A9D}"/>
              </a:ext>
            </a:extLst>
          </p:cNvPr>
          <p:cNvSpPr>
            <a:spLocks noGrp="1"/>
          </p:cNvSpPr>
          <p:nvPr>
            <p:ph type="sldNum" sz="quarter" idx="10"/>
          </p:nvPr>
        </p:nvSpPr>
        <p:spPr/>
        <p:txBody>
          <a:bodyPr/>
          <a:lstStyle/>
          <a:p>
            <a:pPr>
              <a:defRPr/>
            </a:pPr>
            <a:fld id="{85BE48BE-2610-4179-8375-2EFA24D7155E}" type="slidenum">
              <a:rPr lang="en-GB" smtClean="0"/>
              <a:pPr>
                <a:defRPr/>
              </a:pPr>
              <a:t>9</a:t>
            </a:fld>
            <a:endParaRPr lang="en-GB"/>
          </a:p>
        </p:txBody>
      </p:sp>
    </p:spTree>
    <p:extLst>
      <p:ext uri="{BB962C8B-B14F-4D97-AF65-F5344CB8AC3E}">
        <p14:creationId xmlns:p14="http://schemas.microsoft.com/office/powerpoint/2010/main" val="74833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836325451"/>
      </p:ext>
    </p:extLst>
  </p:cSld>
  <p:clrMapOvr>
    <a:masterClrMapping/>
  </p:clrMapOvr>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0E201E8A-1765-B591-730F-82C8F05D7CA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7</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95579361"/>
      </p:ext>
    </p:extLst>
  </p:cSld>
  <p:clrMapOvr>
    <a:masterClrMapping/>
  </p:clrMapOvr>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3716B9F8-4F5E-B33E-C28D-62BD691BCF5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7</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2514988"/>
      </p:ext>
    </p:extLst>
  </p:cSld>
  <p:clrMapOvr>
    <a:masterClrMapping/>
  </p:clrMapOvr>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E3A5F12E-5706-DA2F-0423-332521E57F3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7</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9358064"/>
      </p:ext>
    </p:extLst>
  </p:cSld>
  <p:clrMapOvr>
    <a:masterClrMapping/>
  </p:clrMapOvr>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5">
            <a:extLst>
              <a:ext uri="{FF2B5EF4-FFF2-40B4-BE49-F238E27FC236}">
                <a16:creationId xmlns:a16="http://schemas.microsoft.com/office/drawing/2014/main" id="{F5B4312B-FD8D-1ADF-0901-D3F7FD95A54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7</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858304770"/>
      </p:ext>
    </p:extLst>
  </p:cSld>
  <p:clrMapOvr>
    <a:masterClrMapping/>
  </p:clrMapOvr>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583D13B2-47D5-56BF-E5B9-E9A9F1283C3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7</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03768754"/>
      </p:ext>
    </p:extLst>
  </p:cSld>
  <p:clrMapOvr>
    <a:masterClrMapping/>
  </p:clrMapOvr>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5">
            <a:extLst>
              <a:ext uri="{FF2B5EF4-FFF2-40B4-BE49-F238E27FC236}">
                <a16:creationId xmlns:a16="http://schemas.microsoft.com/office/drawing/2014/main" id="{FB53EAE4-9440-DC42-D416-2FD29E94B7C5}"/>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7</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595866265"/>
      </p:ext>
    </p:extLst>
  </p:cSld>
  <p:clrMapOvr>
    <a:masterClrMapping/>
  </p:clrMapOvr>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15">
            <a:extLst>
              <a:ext uri="{FF2B5EF4-FFF2-40B4-BE49-F238E27FC236}">
                <a16:creationId xmlns:a16="http://schemas.microsoft.com/office/drawing/2014/main" id="{7CB85E87-7C6F-798F-9F3F-738860BA464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7</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889866991"/>
      </p:ext>
    </p:extLst>
  </p:cSld>
  <p:clrMapOvr>
    <a:masterClrMapping/>
  </p:clrMapOvr>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5">
            <a:extLst>
              <a:ext uri="{FF2B5EF4-FFF2-40B4-BE49-F238E27FC236}">
                <a16:creationId xmlns:a16="http://schemas.microsoft.com/office/drawing/2014/main" id="{7BBAFCBC-5A0E-098A-7388-B47BD54F45C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7</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019940014"/>
      </p:ext>
    </p:extLst>
  </p:cSld>
  <p:clrMapOvr>
    <a:masterClrMapping/>
  </p:clrMapOvr>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51A05087-AF3E-7BFE-B862-815C8511784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7</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127110863"/>
      </p:ext>
    </p:extLst>
  </p:cSld>
  <p:clrMapOvr>
    <a:masterClrMapping/>
  </p:clrMapOvr>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170E36C7-3828-A762-5780-06E71253702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7</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900508776"/>
      </p:ext>
    </p:extLst>
  </p:cSld>
  <p:clrMapOvr>
    <a:masterClrMapping/>
  </p:clrMapOvr>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7</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
        <p:nvSpPr>
          <p:cNvPr id="1028" name="Rectangle 16"/>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ts val="0"/>
              </a:spcBef>
              <a:defRPr/>
            </a:pPr>
            <a:r>
              <a:rPr lang="en-US" sz="1200" dirty="0">
                <a:latin typeface="Arial Narrow" panose="020B0606020202030204" pitchFamily="34" charset="0"/>
              </a:rPr>
              <a:t>Diploma in IT </a:t>
            </a:r>
          </a:p>
          <a:p>
            <a:pPr lvl="1">
              <a:spcBef>
                <a:spcPts val="0"/>
              </a:spcBef>
              <a:defRPr/>
            </a:pPr>
            <a:r>
              <a:rPr lang="en-US" sz="1200" dirty="0">
                <a:latin typeface="Arial Narrow" panose="020B0606020202030204" pitchFamily="34" charset="0"/>
              </a:rPr>
              <a:t>SDP AY24/25, Sem 4</a:t>
            </a:r>
          </a:p>
        </p:txBody>
      </p:sp>
      <p:sp>
        <p:nvSpPr>
          <p:cNvPr id="1029"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update:30/10/2024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Lst>
  <mc:AlternateContent xmlns:mc="http://schemas.openxmlformats.org/markup-compatibility/2006">
    <mc:Choice xmlns:p14="http://schemas.microsoft.com/office/powerpoint/2010/main" Requires="p14">
      <p:transition spd="slow" advTm="13260">
        <p14:vortex dir="r"/>
      </p:transition>
    </mc:Choice>
    <mc:Fallback>
      <p:transition spd="slow" advTm="13260">
        <p:fade/>
      </p:transition>
    </mc:Fallback>
  </mc:AlternateConten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1.w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3.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3.png"/><Relationship Id="rId2" Type="http://schemas.microsoft.com/office/2007/relationships/media" Target="../media/media19.m4a"/><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3.png"/><Relationship Id="rId2" Type="http://schemas.microsoft.com/office/2007/relationships/media" Target="../media/media27.m4a"/><Relationship Id="rId1" Type="http://schemas.openxmlformats.org/officeDocument/2006/relationships/tags" Target="../tags/tag24.xml"/><Relationship Id="rId6" Type="http://schemas.openxmlformats.org/officeDocument/2006/relationships/image" Target="../media/image14.jpe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28.xml"/><Relationship Id="rId6" Type="http://schemas.openxmlformats.org/officeDocument/2006/relationships/image" Target="../media/image3.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audio" Target="../media/media32.m4a"/><Relationship Id="rId2" Type="http://schemas.microsoft.com/office/2007/relationships/media" Target="../media/media32.m4a"/><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media33.m4a"/><Relationship Id="rId2" Type="http://schemas.microsoft.com/office/2007/relationships/media" Target="../media/media33.m4a"/><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media34.m4a"/><Relationship Id="rId2" Type="http://schemas.microsoft.com/office/2007/relationships/media" Target="../media/media34.m4a"/><Relationship Id="rId1" Type="http://schemas.openxmlformats.org/officeDocument/2006/relationships/tags" Target="../tags/tag31.xml"/><Relationship Id="rId6" Type="http://schemas.openxmlformats.org/officeDocument/2006/relationships/image" Target="../media/image3.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media35.m4a"/><Relationship Id="rId2" Type="http://schemas.microsoft.com/office/2007/relationships/media" Target="../media/media35.m4a"/><Relationship Id="rId1" Type="http://schemas.openxmlformats.org/officeDocument/2006/relationships/tags" Target="../tags/tag32.xml"/><Relationship Id="rId6" Type="http://schemas.openxmlformats.org/officeDocument/2006/relationships/image" Target="../media/image3.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audio" Target="../media/media36.m4a"/><Relationship Id="rId2" Type="http://schemas.microsoft.com/office/2007/relationships/media" Target="../media/media36.m4a"/><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media37.m4a"/><Relationship Id="rId2" Type="http://schemas.microsoft.com/office/2007/relationships/media" Target="../media/media37.m4a"/><Relationship Id="rId1" Type="http://schemas.openxmlformats.org/officeDocument/2006/relationships/tags" Target="../tags/tag34.xml"/><Relationship Id="rId6" Type="http://schemas.openxmlformats.org/officeDocument/2006/relationships/image" Target="../media/image3.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media38.m4a"/><Relationship Id="rId2" Type="http://schemas.microsoft.com/office/2007/relationships/media" Target="../media/media38.m4a"/><Relationship Id="rId1" Type="http://schemas.openxmlformats.org/officeDocument/2006/relationships/tags" Target="../tags/tag35.xml"/><Relationship Id="rId6" Type="http://schemas.openxmlformats.org/officeDocument/2006/relationships/image" Target="../media/image3.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audio" Target="../media/media39.m4a"/><Relationship Id="rId2" Type="http://schemas.microsoft.com/office/2007/relationships/media" Target="../media/media39.m4a"/><Relationship Id="rId1" Type="http://schemas.openxmlformats.org/officeDocument/2006/relationships/tags" Target="../tags/tag36.xml"/><Relationship Id="rId6" Type="http://schemas.openxmlformats.org/officeDocument/2006/relationships/image" Target="../media/image3.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audio" Target="../media/media40.m4a"/><Relationship Id="rId2" Type="http://schemas.microsoft.com/office/2007/relationships/media" Target="../media/media40.m4a"/><Relationship Id="rId1" Type="http://schemas.openxmlformats.org/officeDocument/2006/relationships/tags" Target="../tags/tag37.xml"/><Relationship Id="rId6" Type="http://schemas.openxmlformats.org/officeDocument/2006/relationships/image" Target="../media/image3.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audio" Target="../media/media41.m4a"/><Relationship Id="rId2" Type="http://schemas.microsoft.com/office/2007/relationships/media" Target="../media/media41.m4a"/><Relationship Id="rId1" Type="http://schemas.openxmlformats.org/officeDocument/2006/relationships/tags" Target="../tags/tag38.xml"/><Relationship Id="rId6" Type="http://schemas.openxmlformats.org/officeDocument/2006/relationships/image" Target="../media/image3.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2.m4a"/><Relationship Id="rId7" Type="http://schemas.openxmlformats.org/officeDocument/2006/relationships/image" Target="../media/image15.wmf"/><Relationship Id="rId2" Type="http://schemas.microsoft.com/office/2007/relationships/media" Target="../media/media42.m4a"/><Relationship Id="rId1" Type="http://schemas.openxmlformats.org/officeDocument/2006/relationships/tags" Target="../tags/tag39.xml"/><Relationship Id="rId6" Type="http://schemas.openxmlformats.org/officeDocument/2006/relationships/oleObject" Target="../embeddings/oleObject1.bin"/><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audio" Target="../media/media5.m4a"/><Relationship Id="rId7" Type="http://schemas.openxmlformats.org/officeDocument/2006/relationships/image" Target="../media/image7.jpe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notesSlide" Target="../notesSlides/notesSlide5.xml"/><Relationship Id="rId10" Type="http://schemas.openxmlformats.org/officeDocument/2006/relationships/image" Target="../media/image10.jpeg"/><Relationship Id="rId4" Type="http://schemas.openxmlformats.org/officeDocument/2006/relationships/slideLayout" Target="../slideLayouts/slideLayout2.xml"/><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audio" Target="../media/media6.m4a"/><Relationship Id="rId7" Type="http://schemas.openxmlformats.org/officeDocument/2006/relationships/image" Target="../media/image7.jpe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0.jpe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p:cNvSpPr>
            <a:spLocks noGrp="1" noChangeArrowheads="1"/>
          </p:cNvSpPr>
          <p:nvPr>
            <p:ph type="subTitle" idx="1"/>
          </p:nvPr>
        </p:nvSpPr>
        <p:spPr>
          <a:xfrm>
            <a:off x="2400300" y="2187575"/>
            <a:ext cx="6172200" cy="1241425"/>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Command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4341" name="Text Box 9"/>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p:cNvSpPr txBox="1">
            <a:spLocks noChangeArrowheads="1"/>
          </p:cNvSpPr>
          <p:nvPr/>
        </p:nvSpPr>
        <p:spPr bwMode="auto">
          <a:xfrm>
            <a:off x="228600" y="5410200"/>
            <a:ext cx="13716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7.2</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4344"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4345" name="Picture 16" descr="School of 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a:extLst>
              <a:ext uri="{FF2B5EF4-FFF2-40B4-BE49-F238E27FC236}">
                <a16:creationId xmlns:a16="http://schemas.microsoft.com/office/drawing/2014/main" id="{67765599-8D83-F293-6F06-8EE43D86743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advTm="17758">
        <p14:vortex dir="r"/>
      </p:transition>
    </mc:Choice>
    <mc:Fallback>
      <p:transition spd="slow" advTm="177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6599D-A244-8C9B-EAF9-A29C206807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96734A-BB75-AE68-8768-611DBAC6671E}"/>
              </a:ext>
            </a:extLst>
          </p:cNvPr>
          <p:cNvSpPr>
            <a:spLocks noGrp="1"/>
          </p:cNvSpPr>
          <p:nvPr>
            <p:ph type="title"/>
          </p:nvPr>
        </p:nvSpPr>
        <p:spPr/>
        <p:txBody>
          <a:bodyPr/>
          <a:lstStyle/>
          <a:p>
            <a:pPr>
              <a:defRPr/>
            </a:pPr>
            <a:r>
              <a:rPr lang="en-US" dirty="0"/>
              <a:t>A Simple Remote Control</a:t>
            </a:r>
            <a:endParaRPr lang="en-SG" dirty="0"/>
          </a:p>
        </p:txBody>
      </p:sp>
      <p:sp>
        <p:nvSpPr>
          <p:cNvPr id="28676" name="Content Placeholder 2">
            <a:extLst>
              <a:ext uri="{FF2B5EF4-FFF2-40B4-BE49-F238E27FC236}">
                <a16:creationId xmlns:a16="http://schemas.microsoft.com/office/drawing/2014/main" id="{CDAD1BFB-4456-F8A3-4596-F15B1C98D722}"/>
              </a:ext>
            </a:extLst>
          </p:cNvPr>
          <p:cNvSpPr>
            <a:spLocks noGrp="1"/>
          </p:cNvSpPr>
          <p:nvPr>
            <p:ph idx="1"/>
          </p:nvPr>
        </p:nvSpPr>
        <p:spPr>
          <a:xfrm>
            <a:off x="419100" y="914400"/>
            <a:ext cx="8496300" cy="5029200"/>
          </a:xfrm>
        </p:spPr>
        <p:txBody>
          <a:bodyPr/>
          <a:lstStyle/>
          <a:p>
            <a:pPr marL="0" indent="0">
              <a:buNone/>
            </a:pPr>
            <a:r>
              <a:rPr lang="en-US" altLang="en-US" sz="2000" dirty="0">
                <a:latin typeface="Courier" pitchFamily="49" charset="0"/>
              </a:rPr>
              <a:t>public class SimpleRemoteControl</a:t>
            </a:r>
          </a:p>
          <a:p>
            <a:pPr marL="0" indent="0">
              <a:buNone/>
            </a:pPr>
            <a:r>
              <a:rPr lang="en-US" altLang="en-US" sz="2000" dirty="0">
                <a:latin typeface="Courier" pitchFamily="49" charset="0"/>
              </a:rPr>
              <a:t>{</a:t>
            </a:r>
          </a:p>
          <a:p>
            <a:pPr marL="0" indent="0">
              <a:buNone/>
            </a:pPr>
            <a:r>
              <a:rPr lang="en-US" altLang="en-US" sz="2000" dirty="0">
                <a:latin typeface="Courier" pitchFamily="49" charset="0"/>
              </a:rPr>
              <a:t>    Command slot;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SimpleRemoteControl() {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a:t>
            </a:r>
            <a:r>
              <a:rPr lang="en-US" altLang="en-US" sz="2000" dirty="0" err="1">
                <a:latin typeface="Courier" pitchFamily="49" charset="0"/>
              </a:rPr>
              <a:t>setCommmand</a:t>
            </a:r>
            <a:r>
              <a:rPr lang="en-US" altLang="en-US" sz="2000" dirty="0">
                <a:latin typeface="Courier" pitchFamily="49" charset="0"/>
              </a:rPr>
              <a:t>(Command command) {</a:t>
            </a:r>
          </a:p>
          <a:p>
            <a:pPr marL="0" indent="0">
              <a:buNone/>
            </a:pPr>
            <a:r>
              <a:rPr lang="en-US" altLang="en-US" sz="2000" dirty="0">
                <a:latin typeface="Courier" pitchFamily="49" charset="0"/>
              </a:rPr>
              <a:t>        slot = command;</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a:t>
            </a:r>
            <a:r>
              <a:rPr lang="en-US" altLang="en-US" sz="2000" dirty="0" err="1">
                <a:latin typeface="Courier" pitchFamily="49" charset="0"/>
              </a:rPr>
              <a:t>buttonPressed</a:t>
            </a:r>
            <a:r>
              <a:rPr lang="en-US" altLang="en-US" sz="2000" dirty="0">
                <a:latin typeface="Courier" pitchFamily="49" charset="0"/>
              </a:rPr>
              <a:t>() { </a:t>
            </a:r>
            <a:r>
              <a:rPr lang="en-US" altLang="en-US" sz="2000" dirty="0" err="1">
                <a:latin typeface="Courier" pitchFamily="49" charset="0"/>
              </a:rPr>
              <a:t>slot.execute</a:t>
            </a: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6" name="Rectangle 15">
            <a:extLst>
              <a:ext uri="{FF2B5EF4-FFF2-40B4-BE49-F238E27FC236}">
                <a16:creationId xmlns:a16="http://schemas.microsoft.com/office/drawing/2014/main" id="{851E35E6-2768-45D0-B264-9114369F7A2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10</a:t>
            </a:fld>
            <a:endParaRPr lang="en-US" dirty="0"/>
          </a:p>
        </p:txBody>
      </p:sp>
      <p:sp>
        <p:nvSpPr>
          <p:cNvPr id="3" name="Rectangle 2">
            <a:extLst>
              <a:ext uri="{FF2B5EF4-FFF2-40B4-BE49-F238E27FC236}">
                <a16:creationId xmlns:a16="http://schemas.microsoft.com/office/drawing/2014/main" id="{33F57915-696E-E3C9-D802-81491A4EF0BF}"/>
              </a:ext>
            </a:extLst>
          </p:cNvPr>
          <p:cNvSpPr/>
          <p:nvPr/>
        </p:nvSpPr>
        <p:spPr bwMode="auto">
          <a:xfrm>
            <a:off x="1056640" y="1701800"/>
            <a:ext cx="20574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651A7EA5-347B-B665-D9A8-266ABDA7BB2A}"/>
              </a:ext>
            </a:extLst>
          </p:cNvPr>
          <p:cNvSpPr/>
          <p:nvPr/>
        </p:nvSpPr>
        <p:spPr bwMode="auto">
          <a:xfrm>
            <a:off x="1046480" y="3200400"/>
            <a:ext cx="619252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FAE6A68E-566D-6A82-B7B5-5CEDEAEE42D4}"/>
              </a:ext>
            </a:extLst>
          </p:cNvPr>
          <p:cNvSpPr/>
          <p:nvPr/>
        </p:nvSpPr>
        <p:spPr bwMode="auto">
          <a:xfrm>
            <a:off x="1046480" y="4643120"/>
            <a:ext cx="725932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B734DE7A-0EF6-F012-2B24-5259EFC4B1C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112375146"/>
      </p:ext>
    </p:extLst>
  </p:cSld>
  <p:clrMapOvr>
    <a:masterClrMapping/>
  </p:clrMapOvr>
  <mc:AlternateContent xmlns:mc="http://schemas.openxmlformats.org/markup-compatibility/2006">
    <mc:Choice xmlns:p14="http://schemas.microsoft.com/office/powerpoint/2010/main" Requires="p14">
      <p:transition spd="slow" advTm="29852">
        <p14:vortex dir="r"/>
      </p:transition>
    </mc:Choice>
    <mc:Fallback>
      <p:transition spd="slow" advTm="298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3" grpId="0" animBg="1"/>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EA59-881D-D6BE-00C0-DE15B420CF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A0F44E-B748-89D5-0676-CF349424D942}"/>
              </a:ext>
            </a:extLst>
          </p:cNvPr>
          <p:cNvSpPr>
            <a:spLocks noGrp="1"/>
          </p:cNvSpPr>
          <p:nvPr>
            <p:ph type="title"/>
          </p:nvPr>
        </p:nvSpPr>
        <p:spPr/>
        <p:txBody>
          <a:bodyPr/>
          <a:lstStyle/>
          <a:p>
            <a:pPr>
              <a:defRPr/>
            </a:pPr>
            <a:r>
              <a:rPr lang="en-US" dirty="0"/>
              <a:t>Let’s Test It</a:t>
            </a:r>
            <a:endParaRPr lang="en-SG" dirty="0"/>
          </a:p>
        </p:txBody>
      </p:sp>
      <p:sp>
        <p:nvSpPr>
          <p:cNvPr id="31748" name="Content Placeholder 2">
            <a:extLst>
              <a:ext uri="{FF2B5EF4-FFF2-40B4-BE49-F238E27FC236}">
                <a16:creationId xmlns:a16="http://schemas.microsoft.com/office/drawing/2014/main" id="{7D15A98E-27EB-EB6D-BA7D-2B872958A971}"/>
              </a:ext>
            </a:extLst>
          </p:cNvPr>
          <p:cNvSpPr>
            <a:spLocks noGrp="1"/>
          </p:cNvSpPr>
          <p:nvPr>
            <p:ph idx="1"/>
          </p:nvPr>
        </p:nvSpPr>
        <p:spPr>
          <a:xfrm>
            <a:off x="381000" y="1143000"/>
            <a:ext cx="8610600" cy="5029200"/>
          </a:xfrm>
        </p:spPr>
        <p:txBody>
          <a:bodyPr/>
          <a:lstStyle/>
          <a:p>
            <a:pPr marL="0" indent="0">
              <a:buNone/>
            </a:pPr>
            <a:r>
              <a:rPr lang="en-US" altLang="en-US" sz="2000" dirty="0">
                <a:latin typeface="Courier" pitchFamily="49" charset="0"/>
              </a:rPr>
              <a:t>SimpleRemoteControl remote = new SimpleRemoteControl();</a:t>
            </a:r>
          </a:p>
          <a:p>
            <a:pPr marL="0" indent="0">
              <a:buNone/>
            </a:pPr>
            <a:r>
              <a:rPr lang="en-US" altLang="en-US" sz="2000" dirty="0">
                <a:latin typeface="Courier" pitchFamily="49" charset="0"/>
              </a:rPr>
              <a:t>Light </a:t>
            </a:r>
            <a:r>
              <a:rPr lang="en-US" altLang="en-US" sz="2000" dirty="0" err="1">
                <a:latin typeface="Courier" pitchFamily="49" charset="0"/>
              </a:rPr>
              <a:t>light</a:t>
            </a:r>
            <a:r>
              <a:rPr lang="en-US" altLang="en-US" sz="2000" dirty="0">
                <a:latin typeface="Courier" pitchFamily="49" charset="0"/>
              </a:rPr>
              <a:t> = new Light(“Living Room”);</a:t>
            </a:r>
          </a:p>
          <a:p>
            <a:pPr marL="0" indent="0">
              <a:buNone/>
            </a:pPr>
            <a:r>
              <a:rPr lang="en-US" altLang="en-US" sz="2000" dirty="0" err="1">
                <a:latin typeface="Courier" pitchFamily="49" charset="0"/>
              </a:rPr>
              <a:t>LightOnCommand</a:t>
            </a:r>
            <a:r>
              <a:rPr lang="en-US" altLang="en-US" sz="2000" dirty="0">
                <a:latin typeface="Courier" pitchFamily="49" charset="0"/>
              </a:rPr>
              <a:t> </a:t>
            </a:r>
            <a:r>
              <a:rPr lang="en-US" altLang="en-US" sz="2000" dirty="0" err="1">
                <a:latin typeface="Courier" pitchFamily="49" charset="0"/>
              </a:rPr>
              <a:t>lightOn</a:t>
            </a:r>
            <a:r>
              <a:rPr lang="en-US" altLang="en-US" sz="2000" dirty="0">
                <a:latin typeface="Courier" pitchFamily="49" charset="0"/>
              </a:rPr>
              <a:t> = new </a:t>
            </a:r>
            <a:r>
              <a:rPr lang="en-US" altLang="en-US" sz="2000" dirty="0" err="1">
                <a:latin typeface="Courier" pitchFamily="49" charset="0"/>
              </a:rPr>
              <a:t>LightOnCommand</a:t>
            </a:r>
            <a:r>
              <a:rPr lang="en-US" altLang="en-US" sz="2000" dirty="0">
                <a:latin typeface="Courier" pitchFamily="49" charset="0"/>
              </a:rPr>
              <a:t>(light);</a:t>
            </a:r>
          </a:p>
          <a:p>
            <a:pPr marL="0" indent="0">
              <a:buNone/>
            </a:pPr>
            <a:endParaRPr lang="en-US" altLang="en-US" sz="2000" dirty="0">
              <a:latin typeface="Courier" pitchFamily="49" charset="0"/>
            </a:endParaRPr>
          </a:p>
          <a:p>
            <a:pPr marL="0" indent="0">
              <a:buNone/>
            </a:pPr>
            <a:r>
              <a:rPr lang="en-US" altLang="en-US" sz="2000" dirty="0" err="1">
                <a:latin typeface="Courier" pitchFamily="49" charset="0"/>
              </a:rPr>
              <a:t>remote.setCommmand</a:t>
            </a:r>
            <a:r>
              <a:rPr lang="en-US" altLang="en-US" sz="2000" dirty="0">
                <a:latin typeface="Courier" pitchFamily="49" charset="0"/>
              </a:rPr>
              <a:t>(</a:t>
            </a:r>
            <a:r>
              <a:rPr lang="en-US" altLang="en-US" sz="2000" dirty="0" err="1">
                <a:latin typeface="Courier" pitchFamily="49" charset="0"/>
              </a:rPr>
              <a:t>lightOn</a:t>
            </a:r>
            <a:r>
              <a:rPr lang="en-US" altLang="en-US" sz="2000" dirty="0">
                <a:latin typeface="Courier" pitchFamily="49" charset="0"/>
              </a:rPr>
              <a:t>);</a:t>
            </a:r>
          </a:p>
          <a:p>
            <a:pPr marL="0" indent="0">
              <a:buNone/>
            </a:pPr>
            <a:r>
              <a:rPr lang="en-US" altLang="en-US" sz="2000" dirty="0" err="1">
                <a:latin typeface="Courier" pitchFamily="49" charset="0"/>
              </a:rPr>
              <a:t>remote.buttonPressed</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p:txBody>
      </p:sp>
      <p:sp>
        <p:nvSpPr>
          <p:cNvPr id="9" name="TextBox 8">
            <a:extLst>
              <a:ext uri="{FF2B5EF4-FFF2-40B4-BE49-F238E27FC236}">
                <a16:creationId xmlns:a16="http://schemas.microsoft.com/office/drawing/2014/main" id="{C532032B-5155-E8AE-31C2-DD71DA0C603F}"/>
              </a:ext>
            </a:extLst>
          </p:cNvPr>
          <p:cNvSpPr txBox="1"/>
          <p:nvPr/>
        </p:nvSpPr>
        <p:spPr>
          <a:xfrm>
            <a:off x="791596" y="3695179"/>
            <a:ext cx="7259054" cy="400110"/>
          </a:xfrm>
          <a:prstGeom prst="rect">
            <a:avLst/>
          </a:prstGeom>
          <a:noFill/>
          <a:ln>
            <a:solidFill>
              <a:schemeClr val="accent1"/>
            </a:solidFill>
          </a:ln>
        </p:spPr>
        <p:txBody>
          <a:bodyPr wrap="square" rtlCol="0">
            <a:spAutoFit/>
          </a:bodyPr>
          <a:lstStyle/>
          <a:p>
            <a:r>
              <a:rPr lang="en-GB" sz="2000" dirty="0">
                <a:latin typeface="Courier New" panose="02070309020205020404" pitchFamily="49" charset="0"/>
                <a:cs typeface="Courier New" panose="02070309020205020404" pitchFamily="49" charset="0"/>
              </a:rPr>
              <a:t>Living Room Light is ON.</a:t>
            </a:r>
          </a:p>
        </p:txBody>
      </p:sp>
      <p:sp>
        <p:nvSpPr>
          <p:cNvPr id="3" name="Rectangle 15">
            <a:extLst>
              <a:ext uri="{FF2B5EF4-FFF2-40B4-BE49-F238E27FC236}">
                <a16:creationId xmlns:a16="http://schemas.microsoft.com/office/drawing/2014/main" id="{5F35AD17-D3F3-EBA5-E12E-C1CD7E5FA20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11</a:t>
            </a:fld>
            <a:endParaRPr lang="en-US" dirty="0"/>
          </a:p>
        </p:txBody>
      </p:sp>
      <p:pic>
        <p:nvPicPr>
          <p:cNvPr id="8" name="Audio 7">
            <a:hlinkClick r:id="" action="ppaction://media"/>
            <a:extLst>
              <a:ext uri="{FF2B5EF4-FFF2-40B4-BE49-F238E27FC236}">
                <a16:creationId xmlns:a16="http://schemas.microsoft.com/office/drawing/2014/main" id="{9B326D57-9CD5-12A6-913E-A68D0F66107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5" name="Rectangle 4">
            <a:extLst>
              <a:ext uri="{FF2B5EF4-FFF2-40B4-BE49-F238E27FC236}">
                <a16:creationId xmlns:a16="http://schemas.microsoft.com/office/drawing/2014/main" id="{DC65D51D-BE3C-48A4-DAAE-387BEB5C2FB1}"/>
              </a:ext>
            </a:extLst>
          </p:cNvPr>
          <p:cNvSpPr/>
          <p:nvPr/>
        </p:nvSpPr>
        <p:spPr bwMode="auto">
          <a:xfrm>
            <a:off x="381000" y="2667000"/>
            <a:ext cx="43434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BCCECDC1-8351-5F97-9397-3D6C823B01C3}"/>
              </a:ext>
            </a:extLst>
          </p:cNvPr>
          <p:cNvSpPr/>
          <p:nvPr/>
        </p:nvSpPr>
        <p:spPr bwMode="auto">
          <a:xfrm>
            <a:off x="457200" y="3048521"/>
            <a:ext cx="36576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191702918"/>
      </p:ext>
    </p:extLst>
  </p:cSld>
  <p:clrMapOvr>
    <a:masterClrMapping/>
  </p:clrMapOvr>
  <mc:AlternateContent xmlns:mc="http://schemas.openxmlformats.org/markup-compatibility/2006">
    <mc:Choice xmlns:p14="http://schemas.microsoft.com/office/powerpoint/2010/main" Requires="p14">
      <p:transition spd="slow" advTm="32619">
        <p14:vortex dir="r"/>
      </p:transition>
    </mc:Choice>
    <mc:Fallback>
      <p:transition spd="slow" advTm="326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bldLst>
      <p:bldP spid="9" grpId="0" animBg="1"/>
      <p:bldP spid="5"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0A12A-C104-1203-9B74-9D16F3106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3DD385-371D-A2E0-C15F-DFD3207C3307}"/>
              </a:ext>
            </a:extLst>
          </p:cNvPr>
          <p:cNvSpPr>
            <a:spLocks noGrp="1"/>
          </p:cNvSpPr>
          <p:nvPr>
            <p:ph type="title"/>
          </p:nvPr>
        </p:nvSpPr>
        <p:spPr/>
        <p:txBody>
          <a:bodyPr/>
          <a:lstStyle/>
          <a:p>
            <a:pPr>
              <a:defRPr/>
            </a:pPr>
            <a:r>
              <a:rPr lang="en-US" dirty="0"/>
              <a:t>Another Command Object</a:t>
            </a:r>
            <a:endParaRPr lang="en-SG" dirty="0"/>
          </a:p>
        </p:txBody>
      </p:sp>
      <p:sp>
        <p:nvSpPr>
          <p:cNvPr id="28676" name="Content Placeholder 2">
            <a:extLst>
              <a:ext uri="{FF2B5EF4-FFF2-40B4-BE49-F238E27FC236}">
                <a16:creationId xmlns:a16="http://schemas.microsoft.com/office/drawing/2014/main" id="{159F1C58-A8D6-08CE-6D09-2DF1DA8345DC}"/>
              </a:ext>
            </a:extLst>
          </p:cNvPr>
          <p:cNvSpPr>
            <a:spLocks noGrp="1"/>
          </p:cNvSpPr>
          <p:nvPr>
            <p:ph idx="1"/>
          </p:nvPr>
        </p:nvSpPr>
        <p:spPr>
          <a:xfrm>
            <a:off x="419100" y="762000"/>
            <a:ext cx="8496300" cy="5029200"/>
          </a:xfrm>
        </p:spPr>
        <p:txBody>
          <a:bodyPr/>
          <a:lstStyle/>
          <a:p>
            <a:pPr marL="0" indent="0">
              <a:buNone/>
            </a:pPr>
            <a:endParaRPr lang="en-US" altLang="en-US" sz="2000" dirty="0">
              <a:latin typeface="Courier" pitchFamily="49" charset="0"/>
            </a:endParaRPr>
          </a:p>
          <a:p>
            <a:pPr marL="0" indent="0">
              <a:buNone/>
            </a:pPr>
            <a:r>
              <a:rPr lang="en-US" altLang="en-US" sz="2000" dirty="0">
                <a:latin typeface="Courier" pitchFamily="49" charset="0"/>
              </a:rPr>
              <a:t>public class </a:t>
            </a:r>
            <a:r>
              <a:rPr lang="en-US" altLang="en-US" sz="2000" dirty="0" err="1">
                <a:latin typeface="Courier" pitchFamily="49" charset="0"/>
              </a:rPr>
              <a:t>SecurityArmCommand</a:t>
            </a:r>
            <a:r>
              <a:rPr lang="en-US" altLang="en-US" sz="2000" dirty="0">
                <a:latin typeface="Courier" pitchFamily="49" charset="0"/>
              </a:rPr>
              <a:t>: Command</a:t>
            </a:r>
          </a:p>
          <a:p>
            <a:pPr marL="0" indent="0">
              <a:buNone/>
            </a:pP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SecurityControl</a:t>
            </a:r>
            <a:r>
              <a:rPr lang="en-US" altLang="en-US" sz="2000" dirty="0">
                <a:latin typeface="Courier" pitchFamily="49" charset="0"/>
              </a:rPr>
              <a:t> security;</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a:t>
            </a:r>
          </a:p>
          <a:p>
            <a:pPr marL="0" indent="0">
              <a:buNone/>
            </a:pPr>
            <a:r>
              <a:rPr lang="en-US" altLang="en-US" sz="2000" dirty="0">
                <a:latin typeface="Courier" pitchFamily="49" charset="0"/>
              </a:rPr>
              <a:t>    </a:t>
            </a:r>
            <a:r>
              <a:rPr lang="en-US" altLang="en-US" sz="2000" dirty="0" err="1">
                <a:latin typeface="Courier" pitchFamily="49" charset="0"/>
              </a:rPr>
              <a:t>SecurityArmCommand</a:t>
            </a:r>
            <a:r>
              <a:rPr lang="en-US" altLang="en-US" sz="2000" dirty="0">
                <a:latin typeface="Courier" pitchFamily="49" charset="0"/>
              </a:rPr>
              <a:t>(</a:t>
            </a:r>
            <a:r>
              <a:rPr lang="en-US" altLang="en-US" sz="2000" dirty="0" err="1">
                <a:latin typeface="Courier" pitchFamily="49" charset="0"/>
              </a:rPr>
              <a:t>SecurityControl</a:t>
            </a:r>
            <a:r>
              <a:rPr lang="en-US" altLang="en-US" sz="2000" dirty="0">
                <a:latin typeface="Courier" pitchFamily="49" charset="0"/>
              </a:rPr>
              <a:t> security) { </a:t>
            </a:r>
          </a:p>
          <a:p>
            <a:pPr marL="0" indent="0">
              <a:buNone/>
            </a:pPr>
            <a:r>
              <a:rPr lang="en-US" altLang="en-US" sz="2000" dirty="0">
                <a:latin typeface="Courier" pitchFamily="49" charset="0"/>
              </a:rPr>
              <a:t>        </a:t>
            </a:r>
            <a:r>
              <a:rPr lang="en-US" altLang="en-US" sz="2000" dirty="0" err="1">
                <a:latin typeface="Courier" pitchFamily="49" charset="0"/>
              </a:rPr>
              <a:t>this.security</a:t>
            </a:r>
            <a:r>
              <a:rPr lang="en-US" altLang="en-US" sz="2000" dirty="0">
                <a:latin typeface="Courier" pitchFamily="49" charset="0"/>
              </a:rPr>
              <a:t> = security;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execute() { </a:t>
            </a:r>
            <a:r>
              <a:rPr lang="en-US" altLang="en-US" sz="2000" dirty="0" err="1">
                <a:latin typeface="Courier" pitchFamily="49" charset="0"/>
              </a:rPr>
              <a:t>security.arm</a:t>
            </a: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6" name="Rectangle 15">
            <a:extLst>
              <a:ext uri="{FF2B5EF4-FFF2-40B4-BE49-F238E27FC236}">
                <a16:creationId xmlns:a16="http://schemas.microsoft.com/office/drawing/2014/main" id="{FD18293F-E5C3-234B-CF89-9B176CE5DD2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12</a:t>
            </a:fld>
            <a:endParaRPr lang="en-US" dirty="0"/>
          </a:p>
        </p:txBody>
      </p:sp>
      <p:sp>
        <p:nvSpPr>
          <p:cNvPr id="3" name="Rectangle 2">
            <a:extLst>
              <a:ext uri="{FF2B5EF4-FFF2-40B4-BE49-F238E27FC236}">
                <a16:creationId xmlns:a16="http://schemas.microsoft.com/office/drawing/2014/main" id="{BA78A5DA-9414-180F-21B0-E73FD9004C47}"/>
              </a:ext>
            </a:extLst>
          </p:cNvPr>
          <p:cNvSpPr/>
          <p:nvPr/>
        </p:nvSpPr>
        <p:spPr bwMode="auto">
          <a:xfrm>
            <a:off x="4648200" y="4114800"/>
            <a:ext cx="24384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9F88D81E-CEB9-D759-1AB5-DBB53129B69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206346952"/>
      </p:ext>
    </p:extLst>
  </p:cSld>
  <p:clrMapOvr>
    <a:masterClrMapping/>
  </p:clrMapOvr>
  <mc:AlternateContent xmlns:mc="http://schemas.openxmlformats.org/markup-compatibility/2006">
    <mc:Choice xmlns:p14="http://schemas.microsoft.com/office/powerpoint/2010/main" Requires="p14">
      <p:transition spd="slow" advTm="23491">
        <p14:vortex dir="r"/>
      </p:transition>
    </mc:Choice>
    <mc:Fallback>
      <p:transition spd="slow" advTm="234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05C33-AD83-6B41-D74A-5F194D692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59A1E8-D051-90B0-4201-2EE232EA7C8A}"/>
              </a:ext>
            </a:extLst>
          </p:cNvPr>
          <p:cNvSpPr>
            <a:spLocks noGrp="1"/>
          </p:cNvSpPr>
          <p:nvPr>
            <p:ph type="title"/>
          </p:nvPr>
        </p:nvSpPr>
        <p:spPr/>
        <p:txBody>
          <a:bodyPr/>
          <a:lstStyle/>
          <a:p>
            <a:pPr>
              <a:defRPr/>
            </a:pPr>
            <a:r>
              <a:rPr lang="en-US" dirty="0"/>
              <a:t>Let’s Test It Again</a:t>
            </a:r>
            <a:endParaRPr lang="en-SG" dirty="0"/>
          </a:p>
        </p:txBody>
      </p:sp>
      <p:sp>
        <p:nvSpPr>
          <p:cNvPr id="31748" name="Content Placeholder 2">
            <a:extLst>
              <a:ext uri="{FF2B5EF4-FFF2-40B4-BE49-F238E27FC236}">
                <a16:creationId xmlns:a16="http://schemas.microsoft.com/office/drawing/2014/main" id="{FF5E0D56-48C4-4C51-A50F-06D3F524D4EA}"/>
              </a:ext>
            </a:extLst>
          </p:cNvPr>
          <p:cNvSpPr>
            <a:spLocks noGrp="1"/>
          </p:cNvSpPr>
          <p:nvPr>
            <p:ph idx="1"/>
          </p:nvPr>
        </p:nvSpPr>
        <p:spPr>
          <a:xfrm>
            <a:off x="432656" y="940869"/>
            <a:ext cx="8610600" cy="5029200"/>
          </a:xfrm>
        </p:spPr>
        <p:txBody>
          <a:bodyPr/>
          <a:lstStyle/>
          <a:p>
            <a:pPr marL="0" indent="0">
              <a:buNone/>
            </a:pPr>
            <a:r>
              <a:rPr lang="en-US" altLang="en-US" sz="2000" dirty="0">
                <a:latin typeface="Courier" pitchFamily="49" charset="0"/>
              </a:rPr>
              <a:t>SimpleRemoteControl remote = new SimpleRemoteControl();</a:t>
            </a:r>
          </a:p>
          <a:p>
            <a:pPr marL="0" indent="0">
              <a:buNone/>
            </a:pPr>
            <a:r>
              <a:rPr lang="en-US" altLang="en-US" sz="2000" dirty="0">
                <a:latin typeface="Courier" pitchFamily="49" charset="0"/>
              </a:rPr>
              <a:t>Light </a:t>
            </a:r>
            <a:r>
              <a:rPr lang="en-US" altLang="en-US" sz="2000" dirty="0" err="1">
                <a:latin typeface="Courier" pitchFamily="49" charset="0"/>
              </a:rPr>
              <a:t>light</a:t>
            </a:r>
            <a:r>
              <a:rPr lang="en-US" altLang="en-US" sz="2000" dirty="0">
                <a:latin typeface="Courier" pitchFamily="49" charset="0"/>
              </a:rPr>
              <a:t> = new Light(“Living Room”);</a:t>
            </a:r>
          </a:p>
          <a:p>
            <a:pPr marL="0" indent="0">
              <a:buNone/>
            </a:pPr>
            <a:r>
              <a:rPr lang="en-US" altLang="en-US" sz="2000" dirty="0" err="1">
                <a:latin typeface="Courier" pitchFamily="49" charset="0"/>
              </a:rPr>
              <a:t>LightOnCommand</a:t>
            </a:r>
            <a:r>
              <a:rPr lang="en-US" altLang="en-US" sz="2000" dirty="0">
                <a:latin typeface="Courier" pitchFamily="49" charset="0"/>
              </a:rPr>
              <a:t> </a:t>
            </a:r>
            <a:r>
              <a:rPr lang="en-US" altLang="en-US" sz="2000" dirty="0" err="1">
                <a:latin typeface="Courier" pitchFamily="49" charset="0"/>
              </a:rPr>
              <a:t>lightOn</a:t>
            </a:r>
            <a:r>
              <a:rPr lang="en-US" altLang="en-US" sz="2000" dirty="0">
                <a:latin typeface="Courier" pitchFamily="49" charset="0"/>
              </a:rPr>
              <a:t> = new </a:t>
            </a:r>
            <a:r>
              <a:rPr lang="en-US" altLang="en-US" sz="2000" dirty="0" err="1">
                <a:latin typeface="Courier" pitchFamily="49" charset="0"/>
              </a:rPr>
              <a:t>LightOnCommand</a:t>
            </a:r>
            <a:r>
              <a:rPr lang="en-US" altLang="en-US" sz="2000" dirty="0">
                <a:latin typeface="Courier" pitchFamily="49" charset="0"/>
              </a:rPr>
              <a:t>(light);</a:t>
            </a:r>
          </a:p>
          <a:p>
            <a:pPr marL="0" indent="0">
              <a:buNone/>
            </a:pPr>
            <a:r>
              <a:rPr lang="en-US" altLang="en-US" sz="2000" dirty="0" err="1">
                <a:latin typeface="Courier" pitchFamily="49" charset="0"/>
              </a:rPr>
              <a:t>SecurityControl</a:t>
            </a:r>
            <a:r>
              <a:rPr lang="en-US" altLang="en-US" sz="2000" dirty="0">
                <a:latin typeface="Courier" pitchFamily="49" charset="0"/>
              </a:rPr>
              <a:t> </a:t>
            </a:r>
            <a:r>
              <a:rPr lang="en-US" altLang="en-US" sz="2000" dirty="0" err="1">
                <a:latin typeface="Courier" pitchFamily="49" charset="0"/>
              </a:rPr>
              <a:t>secControl</a:t>
            </a:r>
            <a:r>
              <a:rPr lang="en-US" altLang="en-US" sz="2000" dirty="0">
                <a:latin typeface="Courier" pitchFamily="49" charset="0"/>
              </a:rPr>
              <a:t> = new </a:t>
            </a:r>
            <a:r>
              <a:rPr lang="en-US" altLang="en-US" sz="2000" dirty="0" err="1">
                <a:latin typeface="Courier" pitchFamily="49" charset="0"/>
              </a:rPr>
              <a:t>SecurityControl</a:t>
            </a:r>
            <a:r>
              <a:rPr lang="en-US" altLang="en-US" sz="2000" dirty="0">
                <a:latin typeface="Courier" pitchFamily="49" charset="0"/>
              </a:rPr>
              <a:t>();</a:t>
            </a:r>
          </a:p>
          <a:p>
            <a:pPr marL="0" indent="0">
              <a:buNone/>
            </a:pPr>
            <a:r>
              <a:rPr lang="en-US" altLang="en-US" sz="2000" dirty="0" err="1">
                <a:latin typeface="Courier" pitchFamily="49" charset="0"/>
              </a:rPr>
              <a:t>SecurityArmCommand</a:t>
            </a:r>
            <a:r>
              <a:rPr lang="en-US" altLang="en-US" sz="2000" dirty="0">
                <a:latin typeface="Courier" pitchFamily="49" charset="0"/>
              </a:rPr>
              <a:t> </a:t>
            </a:r>
            <a:r>
              <a:rPr lang="en-US" altLang="en-US" sz="2000" dirty="0" err="1">
                <a:latin typeface="Courier" pitchFamily="49" charset="0"/>
              </a:rPr>
              <a:t>secArm</a:t>
            </a:r>
            <a:r>
              <a:rPr lang="en-US" altLang="en-US" sz="2000" dirty="0">
                <a:latin typeface="Courier" pitchFamily="49" charset="0"/>
              </a:rPr>
              <a:t> = </a:t>
            </a:r>
          </a:p>
          <a:p>
            <a:pPr marL="0" indent="0">
              <a:buNone/>
            </a:pPr>
            <a:r>
              <a:rPr lang="en-US" altLang="en-US" sz="2000" dirty="0">
                <a:latin typeface="Courier" pitchFamily="49" charset="0"/>
              </a:rPr>
              <a:t>	new </a:t>
            </a:r>
            <a:r>
              <a:rPr lang="en-US" altLang="en-US" sz="2000" dirty="0" err="1">
                <a:latin typeface="Courier" pitchFamily="49" charset="0"/>
              </a:rPr>
              <a:t>SecurityArmCommand</a:t>
            </a:r>
            <a:r>
              <a:rPr lang="en-US" altLang="en-US" sz="2000" dirty="0">
                <a:latin typeface="Courier" pitchFamily="49" charset="0"/>
              </a:rPr>
              <a:t>(</a:t>
            </a:r>
            <a:r>
              <a:rPr lang="en-US" altLang="en-US" sz="2000" dirty="0" err="1">
                <a:latin typeface="Courier" pitchFamily="49" charset="0"/>
              </a:rPr>
              <a:t>secControl</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err="1">
                <a:latin typeface="Courier" pitchFamily="49" charset="0"/>
              </a:rPr>
              <a:t>remote.setCommand</a:t>
            </a:r>
            <a:r>
              <a:rPr lang="en-US" altLang="en-US" sz="2000" dirty="0">
                <a:latin typeface="Courier" pitchFamily="49" charset="0"/>
              </a:rPr>
              <a:t>(</a:t>
            </a:r>
            <a:r>
              <a:rPr lang="en-US" altLang="en-US" sz="2000" dirty="0" err="1">
                <a:latin typeface="Courier" pitchFamily="49" charset="0"/>
              </a:rPr>
              <a:t>lightOn</a:t>
            </a:r>
            <a:r>
              <a:rPr lang="en-US" altLang="en-US" sz="2000" dirty="0">
                <a:latin typeface="Courier" pitchFamily="49" charset="0"/>
              </a:rPr>
              <a:t>);</a:t>
            </a:r>
          </a:p>
          <a:p>
            <a:pPr marL="0" indent="0">
              <a:buNone/>
            </a:pPr>
            <a:r>
              <a:rPr lang="en-US" altLang="en-US" sz="2000" dirty="0" err="1">
                <a:latin typeface="Courier" pitchFamily="49" charset="0"/>
              </a:rPr>
              <a:t>remote.buttonPressed</a:t>
            </a:r>
            <a:r>
              <a:rPr lang="en-US" altLang="en-US" sz="2000" dirty="0">
                <a:latin typeface="Courier" pitchFamily="49" charset="0"/>
              </a:rPr>
              <a:t>();</a:t>
            </a:r>
          </a:p>
          <a:p>
            <a:pPr marL="0" indent="0">
              <a:buNone/>
            </a:pPr>
            <a:r>
              <a:rPr lang="en-US" altLang="en-US" sz="2000" dirty="0" err="1">
                <a:latin typeface="Courier" pitchFamily="49" charset="0"/>
              </a:rPr>
              <a:t>remote.setCommand</a:t>
            </a:r>
            <a:r>
              <a:rPr lang="en-US" altLang="en-US" sz="2000" dirty="0">
                <a:latin typeface="Courier" pitchFamily="49" charset="0"/>
              </a:rPr>
              <a:t>(</a:t>
            </a:r>
            <a:r>
              <a:rPr lang="en-US" altLang="en-US" sz="2000" dirty="0" err="1">
                <a:latin typeface="Courier" pitchFamily="49" charset="0"/>
              </a:rPr>
              <a:t>securityArm</a:t>
            </a:r>
            <a:r>
              <a:rPr lang="en-US" altLang="en-US" sz="2000" dirty="0">
                <a:latin typeface="Courier" pitchFamily="49" charset="0"/>
              </a:rPr>
              <a:t>);</a:t>
            </a:r>
          </a:p>
          <a:p>
            <a:pPr marL="0" indent="0">
              <a:buNone/>
            </a:pPr>
            <a:r>
              <a:rPr lang="en-US" altLang="en-US" sz="2000" dirty="0" err="1">
                <a:latin typeface="Courier" pitchFamily="49" charset="0"/>
              </a:rPr>
              <a:t>remote.buttonPressed</a:t>
            </a:r>
            <a:r>
              <a:rPr lang="en-US" altLang="en-US" sz="2000" dirty="0">
                <a:latin typeface="Courier" pitchFamily="49" charset="0"/>
              </a:rPr>
              <a:t>();</a:t>
            </a:r>
          </a:p>
        </p:txBody>
      </p:sp>
      <p:sp>
        <p:nvSpPr>
          <p:cNvPr id="9" name="TextBox 8">
            <a:extLst>
              <a:ext uri="{FF2B5EF4-FFF2-40B4-BE49-F238E27FC236}">
                <a16:creationId xmlns:a16="http://schemas.microsoft.com/office/drawing/2014/main" id="{F92506A7-8CA9-FA6A-3529-B1067F313CE8}"/>
              </a:ext>
            </a:extLst>
          </p:cNvPr>
          <p:cNvSpPr txBox="1"/>
          <p:nvPr/>
        </p:nvSpPr>
        <p:spPr>
          <a:xfrm>
            <a:off x="942473" y="5209245"/>
            <a:ext cx="7259054" cy="707886"/>
          </a:xfrm>
          <a:prstGeom prst="rect">
            <a:avLst/>
          </a:prstGeom>
          <a:noFill/>
          <a:ln>
            <a:solidFill>
              <a:schemeClr val="accent1"/>
            </a:solidFill>
          </a:ln>
        </p:spPr>
        <p:txBody>
          <a:bodyPr wrap="square" rtlCol="0">
            <a:spAutoFit/>
          </a:bodyPr>
          <a:lstStyle/>
          <a:p>
            <a:r>
              <a:rPr lang="en-GB" sz="2000" dirty="0">
                <a:latin typeface="Courier New" panose="02070309020205020404" pitchFamily="49" charset="0"/>
                <a:cs typeface="Courier New" panose="02070309020205020404" pitchFamily="49" charset="0"/>
              </a:rPr>
              <a:t>Living Room Light is ON.</a:t>
            </a:r>
          </a:p>
          <a:p>
            <a:r>
              <a:rPr lang="en-GB" sz="2000" dirty="0">
                <a:latin typeface="Courier New" panose="02070309020205020404" pitchFamily="49" charset="0"/>
                <a:cs typeface="Courier New" panose="02070309020205020404" pitchFamily="49" charset="0"/>
              </a:rPr>
              <a:t>Security system is ARMED.</a:t>
            </a:r>
          </a:p>
        </p:txBody>
      </p:sp>
      <p:sp>
        <p:nvSpPr>
          <p:cNvPr id="3" name="Rectangle 15">
            <a:extLst>
              <a:ext uri="{FF2B5EF4-FFF2-40B4-BE49-F238E27FC236}">
                <a16:creationId xmlns:a16="http://schemas.microsoft.com/office/drawing/2014/main" id="{21AC0314-8545-B1A1-56DD-C3EE772B6D1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13</a:t>
            </a:fld>
            <a:endParaRPr lang="en-US" dirty="0"/>
          </a:p>
        </p:txBody>
      </p:sp>
      <p:sp>
        <p:nvSpPr>
          <p:cNvPr id="4" name="Rectangle 3">
            <a:extLst>
              <a:ext uri="{FF2B5EF4-FFF2-40B4-BE49-F238E27FC236}">
                <a16:creationId xmlns:a16="http://schemas.microsoft.com/office/drawing/2014/main" id="{2B25F79C-5EA3-77A5-F97A-E8F3CFEFDC9C}"/>
              </a:ext>
            </a:extLst>
          </p:cNvPr>
          <p:cNvSpPr/>
          <p:nvPr/>
        </p:nvSpPr>
        <p:spPr bwMode="auto">
          <a:xfrm>
            <a:off x="419100" y="3515840"/>
            <a:ext cx="4308696" cy="70788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891F1B44-7BA9-62BF-E6E3-8B7160C695BD}"/>
              </a:ext>
            </a:extLst>
          </p:cNvPr>
          <p:cNvSpPr/>
          <p:nvPr/>
        </p:nvSpPr>
        <p:spPr bwMode="auto">
          <a:xfrm>
            <a:off x="956917" y="5273628"/>
            <a:ext cx="3770879"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536720D6-8F4C-1B07-B2AF-809C7E0E1CE6}"/>
              </a:ext>
            </a:extLst>
          </p:cNvPr>
          <p:cNvSpPr/>
          <p:nvPr/>
        </p:nvSpPr>
        <p:spPr bwMode="auto">
          <a:xfrm>
            <a:off x="432656" y="4223725"/>
            <a:ext cx="4825144" cy="70788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EFE8C3B6-29E4-6914-27B6-C7247F198E34}"/>
              </a:ext>
            </a:extLst>
          </p:cNvPr>
          <p:cNvSpPr/>
          <p:nvPr/>
        </p:nvSpPr>
        <p:spPr bwMode="auto">
          <a:xfrm>
            <a:off x="956917" y="5585219"/>
            <a:ext cx="3919883"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pic>
        <p:nvPicPr>
          <p:cNvPr id="16" name="Audio 15">
            <a:hlinkClick r:id="" action="ppaction://media"/>
            <a:extLst>
              <a:ext uri="{FF2B5EF4-FFF2-40B4-BE49-F238E27FC236}">
                <a16:creationId xmlns:a16="http://schemas.microsoft.com/office/drawing/2014/main" id="{5B43DA74-80BD-9577-5C27-92A009D73AA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032459452"/>
      </p:ext>
    </p:extLst>
  </p:cSld>
  <p:clrMapOvr>
    <a:masterClrMapping/>
  </p:clrMapOvr>
  <mc:AlternateContent xmlns:mc="http://schemas.openxmlformats.org/markup-compatibility/2006">
    <mc:Choice xmlns:p14="http://schemas.microsoft.com/office/powerpoint/2010/main" Requires="p14">
      <p:transition spd="slow" advTm="25215">
        <p14:vortex dir="r"/>
      </p:transition>
    </mc:Choice>
    <mc:Fallback>
      <p:transition spd="slow" advTm="252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grpId="1" nodeType="clickEffect">
                                  <p:stCondLst>
                                    <p:cond delay="0"/>
                                  </p:stCondLst>
                                  <p:childTnLst>
                                    <p:animEffect transition="out" filter="wipe(left)">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22" presetClass="exit" presetSubtype="8" fill="hold" grpId="1" nodeType="withEffect">
                                  <p:stCondLst>
                                    <p:cond delay="0"/>
                                  </p:stCondLst>
                                  <p:childTnLst>
                                    <p:animEffect transition="out" filter="wipe(left)">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8" fill="hold" grpId="1" nodeType="clickEffect">
                                  <p:stCondLst>
                                    <p:cond delay="0"/>
                                  </p:stCondLst>
                                  <p:childTnLst>
                                    <p:animEffect transition="out" filter="wipe(left)">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22" presetClass="exit" presetSubtype="8" fill="hold" grpId="1" nodeType="withEffect">
                                  <p:stCondLst>
                                    <p:cond delay="0"/>
                                  </p:stCondLst>
                                  <p:childTnLst>
                                    <p:animEffect transition="out" filter="wipe(left)">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16"/>
                </p:tgtEl>
              </p:cMediaNode>
            </p:audio>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descr="j0229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p:cNvSpPr>
            <a:spLocks noGrp="1" noChangeArrowheads="1"/>
          </p:cNvSpPr>
          <p:nvPr>
            <p:ph type="subTitle" idx="1"/>
          </p:nvPr>
        </p:nvSpPr>
        <p:spPr>
          <a:xfrm>
            <a:off x="1104900" y="2895600"/>
            <a:ext cx="6781800" cy="1828800"/>
          </a:xfrm>
        </p:spPr>
        <p:txBody>
          <a:bodyPr/>
          <a:lstStyle/>
          <a:p>
            <a:pPr algn="ctr">
              <a:defRPr/>
            </a:pPr>
            <a:r>
              <a:rPr lang="en-GB" sz="4000" dirty="0"/>
              <a:t>The Command Pattern</a:t>
            </a:r>
            <a:endParaRPr lang="en-GB" sz="3600" dirty="0">
              <a:solidFill>
                <a:srgbClr val="0033CC"/>
              </a:solidFill>
              <a:effectLst>
                <a:outerShdw blurRad="38100" dist="38100" dir="2700000" algn="tl">
                  <a:srgbClr val="C0C0C0"/>
                </a:outerShdw>
              </a:effectLst>
            </a:endParaRPr>
          </a:p>
        </p:txBody>
      </p:sp>
      <p:pic>
        <p:nvPicPr>
          <p:cNvPr id="4" name="Audio 3">
            <a:hlinkClick r:id="" action="ppaction://media"/>
            <a:extLst>
              <a:ext uri="{FF2B5EF4-FFF2-40B4-BE49-F238E27FC236}">
                <a16:creationId xmlns:a16="http://schemas.microsoft.com/office/drawing/2014/main" id="{43723AE6-315B-9F0B-7A1E-7744A61A1B8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advTm="12609">
        <p14:vortex dir="r"/>
      </p:transition>
    </mc:Choice>
    <mc:Fallback>
      <p:transition spd="slow" advTm="126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Definition</a:t>
            </a:r>
            <a:endParaRPr lang="en-SG"/>
          </a:p>
        </p:txBody>
      </p:sp>
      <p:sp>
        <p:nvSpPr>
          <p:cNvPr id="22531" name="Content Placeholder 2"/>
          <p:cNvSpPr>
            <a:spLocks noGrp="1"/>
          </p:cNvSpPr>
          <p:nvPr>
            <p:ph idx="1"/>
          </p:nvPr>
        </p:nvSpPr>
        <p:spPr/>
        <p:txBody>
          <a:bodyPr/>
          <a:lstStyle/>
          <a:p>
            <a:r>
              <a:rPr lang="en-US" altLang="en-US" dirty="0"/>
              <a:t>The Command Pattern:</a:t>
            </a:r>
          </a:p>
          <a:p>
            <a:pPr lvl="1"/>
            <a:r>
              <a:rPr lang="en-US" altLang="en-US" dirty="0"/>
              <a:t>Encapsulates a request as an object</a:t>
            </a:r>
          </a:p>
          <a:p>
            <a:pPr lvl="1"/>
            <a:r>
              <a:rPr lang="en-US" altLang="en-US" dirty="0"/>
              <a:t>Lets you parameterize clients with different requests</a:t>
            </a:r>
          </a:p>
          <a:p>
            <a:pPr lvl="1"/>
            <a:r>
              <a:rPr lang="en-US" altLang="en-US" dirty="0"/>
              <a:t>Supports undoable operations</a:t>
            </a:r>
          </a:p>
          <a:p>
            <a:pPr>
              <a:buFont typeface="Wingdings" panose="05000000000000000000" pitchFamily="2" charset="2"/>
              <a:buNone/>
            </a:pPr>
            <a:endParaRPr lang="en-US" altLang="en-US" dirty="0"/>
          </a:p>
          <a:p>
            <a:r>
              <a:rPr lang="en-US" altLang="en-US" dirty="0"/>
              <a:t>Also known as</a:t>
            </a:r>
          </a:p>
          <a:p>
            <a:pPr lvl="1"/>
            <a:r>
              <a:rPr lang="en-US" altLang="en-US" dirty="0"/>
              <a:t>Action</a:t>
            </a:r>
          </a:p>
          <a:p>
            <a:pPr lvl="1"/>
            <a:r>
              <a:rPr lang="en-US" altLang="en-US" dirty="0"/>
              <a:t>Transaction</a:t>
            </a:r>
            <a:endParaRPr lang="en-SG" altLang="en-US" dirty="0"/>
          </a:p>
        </p:txBody>
      </p:sp>
      <p:sp>
        <p:nvSpPr>
          <p:cNvPr id="4" name="Rectangle 15">
            <a:extLst>
              <a:ext uri="{FF2B5EF4-FFF2-40B4-BE49-F238E27FC236}">
                <a16:creationId xmlns:a16="http://schemas.microsoft.com/office/drawing/2014/main" id="{B9837E0C-7990-063D-68E0-D0E64763BE2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15</a:t>
            </a:fld>
            <a:endParaRPr lang="en-US" dirty="0"/>
          </a:p>
        </p:txBody>
      </p:sp>
      <p:pic>
        <p:nvPicPr>
          <p:cNvPr id="16" name="Audio 15">
            <a:hlinkClick r:id="" action="ppaction://media"/>
            <a:extLst>
              <a:ext uri="{FF2B5EF4-FFF2-40B4-BE49-F238E27FC236}">
                <a16:creationId xmlns:a16="http://schemas.microsoft.com/office/drawing/2014/main" id="{A82D4166-B2E1-2287-2217-163D1EAA979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Tm="28388">
        <p14:vortex dir="r"/>
      </p:transition>
    </mc:Choice>
    <mc:Fallback>
      <p:transition spd="slow" advTm="283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animEffect transition="in" filter="fade">
                                      <p:cBhvr>
                                        <p:cTn id="11" dur="500"/>
                                        <p:tgtEl>
                                          <p:spTgt spid="22531">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531">
                                            <p:txEl>
                                              <p:pRg st="3" end="3"/>
                                            </p:txEl>
                                          </p:spTgt>
                                        </p:tgtEl>
                                        <p:attrNameLst>
                                          <p:attrName>style.visibility</p:attrName>
                                        </p:attrNameLst>
                                      </p:cBhvr>
                                      <p:to>
                                        <p:strVal val="visible"/>
                                      </p:to>
                                    </p:set>
                                    <p:animEffect transition="in" filter="fade">
                                      <p:cBhvr>
                                        <p:cTn id="16" dur="500"/>
                                        <p:tgtEl>
                                          <p:spTgt spid="2253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531">
                                            <p:txEl>
                                              <p:pRg st="5" end="5"/>
                                            </p:txEl>
                                          </p:spTgt>
                                        </p:tgtEl>
                                        <p:attrNameLst>
                                          <p:attrName>style.visibility</p:attrName>
                                        </p:attrNameLst>
                                      </p:cBhvr>
                                      <p:to>
                                        <p:strVal val="visible"/>
                                      </p:to>
                                    </p:set>
                                    <p:animEffect transition="in" filter="fade">
                                      <p:cBhvr>
                                        <p:cTn id="21" dur="500"/>
                                        <p:tgtEl>
                                          <p:spTgt spid="22531">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2531">
                                            <p:txEl>
                                              <p:pRg st="6" end="6"/>
                                            </p:txEl>
                                          </p:spTgt>
                                        </p:tgtEl>
                                        <p:attrNameLst>
                                          <p:attrName>style.visibility</p:attrName>
                                        </p:attrNameLst>
                                      </p:cBhvr>
                                      <p:to>
                                        <p:strVal val="visible"/>
                                      </p:to>
                                    </p:set>
                                    <p:animEffect transition="in" filter="fade">
                                      <p:cBhvr>
                                        <p:cTn id="24" dur="500"/>
                                        <p:tgtEl>
                                          <p:spTgt spid="22531">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2531">
                                            <p:txEl>
                                              <p:pRg st="7" end="7"/>
                                            </p:txEl>
                                          </p:spTgt>
                                        </p:tgtEl>
                                        <p:attrNameLst>
                                          <p:attrName>style.visibility</p:attrName>
                                        </p:attrNameLst>
                                      </p:cBhvr>
                                      <p:to>
                                        <p:strVal val="visible"/>
                                      </p:to>
                                    </p:set>
                                    <p:animEffect transition="in" filter="fade">
                                      <p:cBhvr>
                                        <p:cTn id="27" dur="500"/>
                                        <p:tgtEl>
                                          <p:spTgt spid="225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C1F185A-B180-AD48-91E0-3C0A7358647F}"/>
              </a:ext>
            </a:extLst>
          </p:cNvPr>
          <p:cNvPicPr>
            <a:picLocks noChangeAspect="1"/>
          </p:cNvPicPr>
          <p:nvPr/>
        </p:nvPicPr>
        <p:blipFill>
          <a:blip r:embed="rId6"/>
          <a:stretch>
            <a:fillRect/>
          </a:stretch>
        </p:blipFill>
        <p:spPr>
          <a:xfrm>
            <a:off x="706370" y="1967481"/>
            <a:ext cx="7603172" cy="3151638"/>
          </a:xfrm>
          <a:prstGeom prst="rect">
            <a:avLst/>
          </a:prstGeom>
        </p:spPr>
      </p:pic>
      <p:sp>
        <p:nvSpPr>
          <p:cNvPr id="2" name="Title 1">
            <a:extLst>
              <a:ext uri="{FF2B5EF4-FFF2-40B4-BE49-F238E27FC236}">
                <a16:creationId xmlns:a16="http://schemas.microsoft.com/office/drawing/2014/main" id="{63CADF13-CAF2-7526-BFE5-C281B71B8627}"/>
              </a:ext>
            </a:extLst>
          </p:cNvPr>
          <p:cNvSpPr>
            <a:spLocks noGrp="1"/>
          </p:cNvSpPr>
          <p:nvPr>
            <p:ph type="title"/>
          </p:nvPr>
        </p:nvSpPr>
        <p:spPr/>
        <p:txBody>
          <a:bodyPr/>
          <a:lstStyle/>
          <a:p>
            <a:r>
              <a:rPr lang="en-US" dirty="0"/>
              <a:t>The Factory Method Pattern</a:t>
            </a:r>
            <a:endParaRPr lang="en-GB" dirty="0"/>
          </a:p>
        </p:txBody>
      </p:sp>
      <p:sp>
        <p:nvSpPr>
          <p:cNvPr id="7" name="Rectangle 6">
            <a:extLst>
              <a:ext uri="{FF2B5EF4-FFF2-40B4-BE49-F238E27FC236}">
                <a16:creationId xmlns:a16="http://schemas.microsoft.com/office/drawing/2014/main" id="{4FDCD850-633A-C906-021C-3D56D622CE35}"/>
              </a:ext>
            </a:extLst>
          </p:cNvPr>
          <p:cNvSpPr/>
          <p:nvPr/>
        </p:nvSpPr>
        <p:spPr bwMode="auto">
          <a:xfrm>
            <a:off x="6413554" y="1971408"/>
            <a:ext cx="1600200" cy="143825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1A5163E2-1CB2-3B78-ADFC-391BF8D15549}"/>
              </a:ext>
            </a:extLst>
          </p:cNvPr>
          <p:cNvSpPr/>
          <p:nvPr/>
        </p:nvSpPr>
        <p:spPr bwMode="auto">
          <a:xfrm>
            <a:off x="715995" y="1978428"/>
            <a:ext cx="1600200" cy="917171"/>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1C02FFA3-A6C2-9BE8-C114-2076D5ACC07E}"/>
              </a:ext>
            </a:extLst>
          </p:cNvPr>
          <p:cNvSpPr/>
          <p:nvPr/>
        </p:nvSpPr>
        <p:spPr bwMode="auto">
          <a:xfrm>
            <a:off x="6095999" y="3999174"/>
            <a:ext cx="2213541" cy="1119945"/>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9" name="Rectangle 18">
            <a:extLst>
              <a:ext uri="{FF2B5EF4-FFF2-40B4-BE49-F238E27FC236}">
                <a16:creationId xmlns:a16="http://schemas.microsoft.com/office/drawing/2014/main" id="{962AC4EB-2857-BE34-44EE-A48872A2DCC2}"/>
              </a:ext>
            </a:extLst>
          </p:cNvPr>
          <p:cNvSpPr/>
          <p:nvPr/>
        </p:nvSpPr>
        <p:spPr bwMode="auto">
          <a:xfrm>
            <a:off x="3490773" y="1967481"/>
            <a:ext cx="1767027" cy="928118"/>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4" name="Rectangle 15">
            <a:extLst>
              <a:ext uri="{FF2B5EF4-FFF2-40B4-BE49-F238E27FC236}">
                <a16:creationId xmlns:a16="http://schemas.microsoft.com/office/drawing/2014/main" id="{F9B8A56C-7CBB-603B-0750-1A16AE472E7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16</a:t>
            </a:fld>
            <a:endParaRPr lang="en-US" dirty="0"/>
          </a:p>
        </p:txBody>
      </p:sp>
      <p:sp>
        <p:nvSpPr>
          <p:cNvPr id="11" name="Rectangle 10">
            <a:extLst>
              <a:ext uri="{FF2B5EF4-FFF2-40B4-BE49-F238E27FC236}">
                <a16:creationId xmlns:a16="http://schemas.microsoft.com/office/drawing/2014/main" id="{8FC9911F-1D86-F47D-4C20-828C2810159D}"/>
              </a:ext>
            </a:extLst>
          </p:cNvPr>
          <p:cNvSpPr/>
          <p:nvPr/>
        </p:nvSpPr>
        <p:spPr bwMode="auto">
          <a:xfrm>
            <a:off x="3605073" y="3631028"/>
            <a:ext cx="1652727" cy="864772"/>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2" name="Audio 11">
            <a:hlinkClick r:id="" action="ppaction://media"/>
            <a:extLst>
              <a:ext uri="{FF2B5EF4-FFF2-40B4-BE49-F238E27FC236}">
                <a16:creationId xmlns:a16="http://schemas.microsoft.com/office/drawing/2014/main" id="{52B84B62-FCB6-D125-601B-9BD44B9A883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286757906"/>
      </p:ext>
    </p:extLst>
  </p:cSld>
  <p:clrMapOvr>
    <a:masterClrMapping/>
  </p:clrMapOvr>
  <mc:AlternateContent xmlns:mc="http://schemas.openxmlformats.org/markup-compatibility/2006">
    <mc:Choice xmlns:p14="http://schemas.microsoft.com/office/powerpoint/2010/main" Requires="p14">
      <p:transition spd="slow" advTm="46071">
        <p14:vortex dir="r"/>
      </p:transition>
    </mc:Choice>
    <mc:Fallback>
      <p:transition spd="slow" advTm="460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heel(1)">
                                      <p:cBhvr>
                                        <p:cTn id="26" dur="10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heel(1)">
                                      <p:cBhvr>
                                        <p:cTn id="3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2"/>
                </p:tgtEl>
              </p:cMediaNode>
            </p:audio>
          </p:childTnLst>
        </p:cTn>
      </p:par>
    </p:tnLst>
    <p:bldLst>
      <p:bldP spid="7" grpId="0" animBg="1"/>
      <p:bldP spid="8" grpId="0" animBg="1"/>
      <p:bldP spid="9" grpId="0" animBg="1"/>
      <p:bldP spid="1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Key Participants</a:t>
            </a:r>
          </a:p>
        </p:txBody>
      </p:sp>
      <p:sp>
        <p:nvSpPr>
          <p:cNvPr id="25603" name="Content Placeholder 2"/>
          <p:cNvSpPr>
            <a:spLocks noGrp="1"/>
          </p:cNvSpPr>
          <p:nvPr>
            <p:ph idx="1"/>
          </p:nvPr>
        </p:nvSpPr>
        <p:spPr>
          <a:xfrm>
            <a:off x="228600" y="990600"/>
            <a:ext cx="8534400" cy="5181600"/>
          </a:xfrm>
        </p:spPr>
        <p:txBody>
          <a:bodyPr/>
          <a:lstStyle/>
          <a:p>
            <a:r>
              <a:rPr lang="en-US" altLang="en-US" sz="2800" dirty="0"/>
              <a:t>Command</a:t>
            </a:r>
          </a:p>
          <a:p>
            <a:pPr lvl="1"/>
            <a:r>
              <a:rPr lang="en-US" altLang="en-US" sz="2400" dirty="0"/>
              <a:t>Declares an interface for executing an operation</a:t>
            </a:r>
          </a:p>
          <a:p>
            <a:r>
              <a:rPr lang="en-US" altLang="en-US" sz="2800" dirty="0" err="1"/>
              <a:t>ConcreteCommand</a:t>
            </a:r>
            <a:endParaRPr lang="en-US" altLang="en-US" sz="2800" dirty="0"/>
          </a:p>
          <a:p>
            <a:pPr lvl="1"/>
            <a:r>
              <a:rPr lang="en-US" altLang="en-US" sz="2400" dirty="0"/>
              <a:t>Defines a binding between a Receiver object and an action.</a:t>
            </a:r>
          </a:p>
          <a:p>
            <a:pPr lvl="1"/>
            <a:r>
              <a:rPr lang="en-US" altLang="en-US" sz="2400" dirty="0"/>
              <a:t>Implements execute() by invoking the corresponding operation(s) on the Receiver</a:t>
            </a:r>
          </a:p>
          <a:p>
            <a:r>
              <a:rPr lang="en-US" altLang="en-US" sz="2800" dirty="0"/>
              <a:t>Client</a:t>
            </a:r>
          </a:p>
          <a:p>
            <a:pPr lvl="1"/>
            <a:r>
              <a:rPr lang="en-US" altLang="en-US" sz="2400" dirty="0"/>
              <a:t>Creates a </a:t>
            </a:r>
            <a:r>
              <a:rPr lang="en-US" altLang="en-US" sz="2400" dirty="0" err="1"/>
              <a:t>ConcreteCommand</a:t>
            </a:r>
            <a:r>
              <a:rPr lang="en-US" altLang="en-US" sz="2400" dirty="0"/>
              <a:t> object and sets its receiver</a:t>
            </a:r>
          </a:p>
        </p:txBody>
      </p:sp>
      <p:sp>
        <p:nvSpPr>
          <p:cNvPr id="4" name="Rectangle 15">
            <a:extLst>
              <a:ext uri="{FF2B5EF4-FFF2-40B4-BE49-F238E27FC236}">
                <a16:creationId xmlns:a16="http://schemas.microsoft.com/office/drawing/2014/main" id="{4F94D612-E737-F5AE-D801-4DD1B4698E4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17</a:t>
            </a:fld>
            <a:endParaRPr lang="en-US" dirty="0"/>
          </a:p>
        </p:txBody>
      </p:sp>
      <p:pic>
        <p:nvPicPr>
          <p:cNvPr id="7" name="Audio 6">
            <a:hlinkClick r:id="" action="ppaction://media"/>
            <a:extLst>
              <a:ext uri="{FF2B5EF4-FFF2-40B4-BE49-F238E27FC236}">
                <a16:creationId xmlns:a16="http://schemas.microsoft.com/office/drawing/2014/main" id="{F10B618A-A5D9-CF21-F125-D78D9428C91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Tm="44966">
        <p14:vortex dir="r"/>
      </p:transition>
    </mc:Choice>
    <mc:Fallback>
      <p:transition spd="slow" advTm="449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animEffect transition="in" filter="fade">
                                      <p:cBhvr>
                                        <p:cTn id="11" dur="500"/>
                                        <p:tgtEl>
                                          <p:spTgt spid="2560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5603">
                                            <p:txEl>
                                              <p:pRg st="0" end="0"/>
                                            </p:txEl>
                                          </p:spTgt>
                                        </p:tgtEl>
                                        <p:attrNameLst>
                                          <p:attrName>style.visibility</p:attrName>
                                        </p:attrNameLst>
                                      </p:cBhvr>
                                      <p:to>
                                        <p:strVal val="visible"/>
                                      </p:to>
                                    </p:set>
                                    <p:animEffect transition="in" filter="fade">
                                      <p:cBhvr>
                                        <p:cTn id="14" dur="500"/>
                                        <p:tgtEl>
                                          <p:spTgt spid="2560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Effect transition="in" filter="fade">
                                      <p:cBhvr>
                                        <p:cTn id="19" dur="500"/>
                                        <p:tgtEl>
                                          <p:spTgt spid="2560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fade">
                                      <p:cBhvr>
                                        <p:cTn id="22" dur="500"/>
                                        <p:tgtEl>
                                          <p:spTgt spid="2560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5603">
                                            <p:txEl>
                                              <p:pRg st="4" end="4"/>
                                            </p:txEl>
                                          </p:spTgt>
                                        </p:tgtEl>
                                        <p:attrNameLst>
                                          <p:attrName>style.visibility</p:attrName>
                                        </p:attrNameLst>
                                      </p:cBhvr>
                                      <p:to>
                                        <p:strVal val="visible"/>
                                      </p:to>
                                    </p:set>
                                    <p:animEffect transition="in" filter="fade">
                                      <p:cBhvr>
                                        <p:cTn id="25" dur="500"/>
                                        <p:tgtEl>
                                          <p:spTgt spid="2560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603">
                                            <p:txEl>
                                              <p:pRg st="5" end="5"/>
                                            </p:txEl>
                                          </p:spTgt>
                                        </p:tgtEl>
                                        <p:attrNameLst>
                                          <p:attrName>style.visibility</p:attrName>
                                        </p:attrNameLst>
                                      </p:cBhvr>
                                      <p:to>
                                        <p:strVal val="visible"/>
                                      </p:to>
                                    </p:set>
                                    <p:animEffect transition="in" filter="fade">
                                      <p:cBhvr>
                                        <p:cTn id="30" dur="500"/>
                                        <p:tgtEl>
                                          <p:spTgt spid="2560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5603">
                                            <p:txEl>
                                              <p:pRg st="6" end="6"/>
                                            </p:txEl>
                                          </p:spTgt>
                                        </p:tgtEl>
                                        <p:attrNameLst>
                                          <p:attrName>style.visibility</p:attrName>
                                        </p:attrNameLst>
                                      </p:cBhvr>
                                      <p:to>
                                        <p:strVal val="visible"/>
                                      </p:to>
                                    </p:set>
                                    <p:animEffect transition="in" filter="fade">
                                      <p:cBhvr>
                                        <p:cTn id="33"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32D87-B09E-C0C2-D0B8-6BCD95D06F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5D0279-6039-15C8-0B22-F3817D560920}"/>
              </a:ext>
            </a:extLst>
          </p:cNvPr>
          <p:cNvSpPr>
            <a:spLocks noGrp="1"/>
          </p:cNvSpPr>
          <p:nvPr>
            <p:ph type="title"/>
          </p:nvPr>
        </p:nvSpPr>
        <p:spPr/>
        <p:txBody>
          <a:bodyPr/>
          <a:lstStyle/>
          <a:p>
            <a:pPr>
              <a:defRPr/>
            </a:pPr>
            <a:r>
              <a:rPr lang="en-US" dirty="0"/>
              <a:t>Key Participants</a:t>
            </a:r>
          </a:p>
        </p:txBody>
      </p:sp>
      <p:sp>
        <p:nvSpPr>
          <p:cNvPr id="25603" name="Content Placeholder 2">
            <a:extLst>
              <a:ext uri="{FF2B5EF4-FFF2-40B4-BE49-F238E27FC236}">
                <a16:creationId xmlns:a16="http://schemas.microsoft.com/office/drawing/2014/main" id="{380A4646-5FE3-A156-06E9-787984921769}"/>
              </a:ext>
            </a:extLst>
          </p:cNvPr>
          <p:cNvSpPr>
            <a:spLocks noGrp="1"/>
          </p:cNvSpPr>
          <p:nvPr>
            <p:ph idx="1"/>
          </p:nvPr>
        </p:nvSpPr>
        <p:spPr>
          <a:xfrm>
            <a:off x="228600" y="990600"/>
            <a:ext cx="8534400" cy="5181600"/>
          </a:xfrm>
        </p:spPr>
        <p:txBody>
          <a:bodyPr/>
          <a:lstStyle/>
          <a:p>
            <a:r>
              <a:rPr lang="en-US" altLang="en-US" sz="2800" dirty="0"/>
              <a:t>Invoker</a:t>
            </a:r>
          </a:p>
          <a:p>
            <a:pPr lvl="1"/>
            <a:r>
              <a:rPr lang="en-US" altLang="en-US" sz="2400" dirty="0"/>
              <a:t>Asks the Command to carry out the request by calling execute().</a:t>
            </a:r>
          </a:p>
          <a:p>
            <a:r>
              <a:rPr lang="en-US" altLang="en-US" sz="2800" dirty="0"/>
              <a:t>Receiver</a:t>
            </a:r>
          </a:p>
          <a:p>
            <a:pPr lvl="1"/>
            <a:r>
              <a:rPr lang="en-US" altLang="en-US" sz="2400" dirty="0"/>
              <a:t>Knows how to perform the operations associated with carrying out a request.</a:t>
            </a:r>
          </a:p>
          <a:p>
            <a:pPr lvl="1"/>
            <a:r>
              <a:rPr lang="en-US" altLang="en-US" sz="2400" dirty="0"/>
              <a:t>Any class may serve as a Receiver.</a:t>
            </a:r>
          </a:p>
        </p:txBody>
      </p:sp>
      <p:sp>
        <p:nvSpPr>
          <p:cNvPr id="4" name="Rectangle 15">
            <a:extLst>
              <a:ext uri="{FF2B5EF4-FFF2-40B4-BE49-F238E27FC236}">
                <a16:creationId xmlns:a16="http://schemas.microsoft.com/office/drawing/2014/main" id="{35194C56-FA50-A612-7654-935C7E9107B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18</a:t>
            </a:fld>
            <a:endParaRPr lang="en-US" dirty="0"/>
          </a:p>
        </p:txBody>
      </p:sp>
      <p:pic>
        <p:nvPicPr>
          <p:cNvPr id="7" name="Audio 6">
            <a:hlinkClick r:id="" action="ppaction://media"/>
            <a:extLst>
              <a:ext uri="{FF2B5EF4-FFF2-40B4-BE49-F238E27FC236}">
                <a16:creationId xmlns:a16="http://schemas.microsoft.com/office/drawing/2014/main" id="{A36F4A34-5184-4B8F-3E13-24F2ED88274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910381342"/>
      </p:ext>
    </p:extLst>
  </p:cSld>
  <p:clrMapOvr>
    <a:masterClrMapping/>
  </p:clrMapOvr>
  <mc:AlternateContent xmlns:mc="http://schemas.openxmlformats.org/markup-compatibility/2006">
    <mc:Choice xmlns:p14="http://schemas.microsoft.com/office/powerpoint/2010/main" Requires="p14">
      <p:transition spd="slow" advTm="28905">
        <p14:vortex dir="r"/>
      </p:transition>
    </mc:Choice>
    <mc:Fallback>
      <p:transition spd="slow" advTm="289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nodeType="withEffect">
                                  <p:stCondLst>
                                    <p:cond delay="0"/>
                                  </p:stCondLst>
                                  <p:childTnLst>
                                    <p:set>
                                      <p:cBhvr>
                                        <p:cTn id="8" dur="1" fill="hold">
                                          <p:stCondLst>
                                            <p:cond delay="0"/>
                                          </p:stCondLst>
                                        </p:cTn>
                                        <p:tgtEl>
                                          <p:spTgt spid="25603">
                                            <p:txEl>
                                              <p:pRg st="1" end="1"/>
                                            </p:txEl>
                                          </p:spTgt>
                                        </p:tgtEl>
                                        <p:attrNameLst>
                                          <p:attrName>style.visibility</p:attrName>
                                        </p:attrNameLst>
                                      </p:cBhvr>
                                      <p:to>
                                        <p:strVal val="visible"/>
                                      </p:to>
                                    </p:set>
                                    <p:animEffect transition="in" filter="fade">
                                      <p:cBhvr>
                                        <p:cTn id="9" dur="500"/>
                                        <p:tgtEl>
                                          <p:spTgt spid="25603">
                                            <p:txEl>
                                              <p:pRg st="1" end="1"/>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25603">
                                            <p:txEl>
                                              <p:pRg st="0" end="0"/>
                                            </p:txEl>
                                          </p:spTgt>
                                        </p:tgtEl>
                                        <p:attrNameLst>
                                          <p:attrName>style.visibility</p:attrName>
                                        </p:attrNameLst>
                                      </p:cBhvr>
                                      <p:to>
                                        <p:strVal val="visible"/>
                                      </p:to>
                                    </p:set>
                                    <p:animEffect transition="in" filter="fade">
                                      <p:cBhvr>
                                        <p:cTn id="12" dur="500"/>
                                        <p:tgtEl>
                                          <p:spTgt spid="256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fade">
                                      <p:cBhvr>
                                        <p:cTn id="17" dur="500"/>
                                        <p:tgtEl>
                                          <p:spTgt spid="2560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5603">
                                            <p:txEl>
                                              <p:pRg st="3" end="3"/>
                                            </p:txEl>
                                          </p:spTgt>
                                        </p:tgtEl>
                                        <p:attrNameLst>
                                          <p:attrName>style.visibility</p:attrName>
                                        </p:attrNameLst>
                                      </p:cBhvr>
                                      <p:to>
                                        <p:strVal val="visible"/>
                                      </p:to>
                                    </p:set>
                                    <p:animEffect transition="in" filter="fade">
                                      <p:cBhvr>
                                        <p:cTn id="20" dur="500"/>
                                        <p:tgtEl>
                                          <p:spTgt spid="2560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5603">
                                            <p:txEl>
                                              <p:pRg st="4" end="4"/>
                                            </p:txEl>
                                          </p:spTgt>
                                        </p:tgtEl>
                                        <p:attrNameLst>
                                          <p:attrName>style.visibility</p:attrName>
                                        </p:attrNameLst>
                                      </p:cBhvr>
                                      <p:to>
                                        <p:strVal val="visible"/>
                                      </p:to>
                                    </p:set>
                                    <p:animEffect transition="in" filter="fade">
                                      <p:cBhvr>
                                        <p:cTn id="23" dur="500"/>
                                        <p:tgtEl>
                                          <p:spTgt spid="25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18379-4CCC-3911-2CAC-19508EF5A7B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3E690F8-90BE-AF1D-1F83-E9066D939AC9}"/>
              </a:ext>
            </a:extLst>
          </p:cNvPr>
          <p:cNvPicPr>
            <a:picLocks noChangeAspect="1"/>
          </p:cNvPicPr>
          <p:nvPr/>
        </p:nvPicPr>
        <p:blipFill>
          <a:blip r:embed="rId6"/>
          <a:stretch>
            <a:fillRect/>
          </a:stretch>
        </p:blipFill>
        <p:spPr>
          <a:xfrm>
            <a:off x="229368" y="1002235"/>
            <a:ext cx="8706085" cy="4865165"/>
          </a:xfrm>
          <a:prstGeom prst="rect">
            <a:avLst/>
          </a:prstGeom>
        </p:spPr>
      </p:pic>
      <p:sp>
        <p:nvSpPr>
          <p:cNvPr id="7" name="Rectangle 4">
            <a:extLst>
              <a:ext uri="{FF2B5EF4-FFF2-40B4-BE49-F238E27FC236}">
                <a16:creationId xmlns:a16="http://schemas.microsoft.com/office/drawing/2014/main" id="{C3932ACA-316D-BA94-C3DD-DF23D1ADD81B}"/>
              </a:ext>
            </a:extLst>
          </p:cNvPr>
          <p:cNvSpPr>
            <a:spLocks noChangeArrowheads="1"/>
          </p:cNvSpPr>
          <p:nvPr/>
        </p:nvSpPr>
        <p:spPr bwMode="auto">
          <a:xfrm>
            <a:off x="2641965" y="1676401"/>
            <a:ext cx="2158636" cy="2300534"/>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ConcreteCommand</a:t>
            </a:r>
            <a:endParaRPr kumimoji="0" lang="en-SG" altLang="en-US" sz="1600" b="0" dirty="0">
              <a:latin typeface="Verdana" panose="020B0604030504040204" pitchFamily="34" charset="0"/>
            </a:endParaRPr>
          </a:p>
        </p:txBody>
      </p:sp>
      <p:sp>
        <p:nvSpPr>
          <p:cNvPr id="2" name="Title 1">
            <a:extLst>
              <a:ext uri="{FF2B5EF4-FFF2-40B4-BE49-F238E27FC236}">
                <a16:creationId xmlns:a16="http://schemas.microsoft.com/office/drawing/2014/main" id="{66309E37-A810-0DB3-AA70-23B7ED4732BD}"/>
              </a:ext>
            </a:extLst>
          </p:cNvPr>
          <p:cNvSpPr>
            <a:spLocks noGrp="1"/>
          </p:cNvSpPr>
          <p:nvPr>
            <p:ph type="title"/>
          </p:nvPr>
        </p:nvSpPr>
        <p:spPr/>
        <p:txBody>
          <a:bodyPr/>
          <a:lstStyle/>
          <a:p>
            <a:pPr>
              <a:defRPr/>
            </a:pPr>
            <a:r>
              <a:rPr lang="en-US" dirty="0"/>
              <a:t>Applying Command to Remote Control</a:t>
            </a:r>
            <a:endParaRPr lang="en-SG" dirty="0"/>
          </a:p>
        </p:txBody>
      </p:sp>
      <p:sp>
        <p:nvSpPr>
          <p:cNvPr id="9" name="Rectangle 4">
            <a:extLst>
              <a:ext uri="{FF2B5EF4-FFF2-40B4-BE49-F238E27FC236}">
                <a16:creationId xmlns:a16="http://schemas.microsoft.com/office/drawing/2014/main" id="{76B782B1-DC5A-37DD-6F5D-8AF3FA67D442}"/>
              </a:ext>
            </a:extLst>
          </p:cNvPr>
          <p:cNvSpPr>
            <a:spLocks noChangeArrowheads="1"/>
          </p:cNvSpPr>
          <p:nvPr/>
        </p:nvSpPr>
        <p:spPr bwMode="auto">
          <a:xfrm>
            <a:off x="208547" y="2135570"/>
            <a:ext cx="1696453" cy="1445830"/>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Receiver</a:t>
            </a:r>
            <a:endParaRPr kumimoji="0" lang="en-SG" altLang="en-US" sz="1600" b="0" dirty="0">
              <a:latin typeface="Verdana" panose="020B0604030504040204" pitchFamily="34" charset="0"/>
            </a:endParaRPr>
          </a:p>
        </p:txBody>
      </p:sp>
      <p:sp>
        <p:nvSpPr>
          <p:cNvPr id="10" name="Rectangle 4">
            <a:extLst>
              <a:ext uri="{FF2B5EF4-FFF2-40B4-BE49-F238E27FC236}">
                <a16:creationId xmlns:a16="http://schemas.microsoft.com/office/drawing/2014/main" id="{7E3A6687-1DF8-F2F9-FBD1-2A00F597CB50}"/>
              </a:ext>
            </a:extLst>
          </p:cNvPr>
          <p:cNvSpPr>
            <a:spLocks noChangeArrowheads="1"/>
          </p:cNvSpPr>
          <p:nvPr/>
        </p:nvSpPr>
        <p:spPr bwMode="auto">
          <a:xfrm>
            <a:off x="331417" y="822263"/>
            <a:ext cx="1851797" cy="1099817"/>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Invoker</a:t>
            </a:r>
            <a:endParaRPr kumimoji="0" lang="en-SG" altLang="en-US" sz="1600" b="0" dirty="0">
              <a:latin typeface="Verdana" panose="020B0604030504040204" pitchFamily="34" charset="0"/>
            </a:endParaRPr>
          </a:p>
        </p:txBody>
      </p:sp>
      <p:sp>
        <p:nvSpPr>
          <p:cNvPr id="12" name="Rectangle 4">
            <a:extLst>
              <a:ext uri="{FF2B5EF4-FFF2-40B4-BE49-F238E27FC236}">
                <a16:creationId xmlns:a16="http://schemas.microsoft.com/office/drawing/2014/main" id="{EB0389AD-08E6-BB99-CD1A-AE2D51CBDDCB}"/>
              </a:ext>
            </a:extLst>
          </p:cNvPr>
          <p:cNvSpPr>
            <a:spLocks noChangeArrowheads="1"/>
          </p:cNvSpPr>
          <p:nvPr/>
        </p:nvSpPr>
        <p:spPr bwMode="auto">
          <a:xfrm>
            <a:off x="5372100" y="903872"/>
            <a:ext cx="1562100" cy="1661272"/>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Command</a:t>
            </a:r>
            <a:endParaRPr kumimoji="0" lang="en-SG" altLang="en-US" sz="1600" b="0" dirty="0">
              <a:latin typeface="Verdana" panose="020B0604030504040204" pitchFamily="34" charset="0"/>
            </a:endParaRPr>
          </a:p>
        </p:txBody>
      </p:sp>
      <p:sp>
        <p:nvSpPr>
          <p:cNvPr id="13" name="Rectangle 4">
            <a:extLst>
              <a:ext uri="{FF2B5EF4-FFF2-40B4-BE49-F238E27FC236}">
                <a16:creationId xmlns:a16="http://schemas.microsoft.com/office/drawing/2014/main" id="{8BD2F199-F4A8-2703-0251-9C91073401BE}"/>
              </a:ext>
            </a:extLst>
          </p:cNvPr>
          <p:cNvSpPr>
            <a:spLocks noChangeArrowheads="1"/>
          </p:cNvSpPr>
          <p:nvPr/>
        </p:nvSpPr>
        <p:spPr bwMode="auto">
          <a:xfrm>
            <a:off x="408105" y="3908196"/>
            <a:ext cx="1861919" cy="1387703"/>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Receiver</a:t>
            </a:r>
            <a:endParaRPr kumimoji="0" lang="en-SG" altLang="en-US" sz="1600" b="0" dirty="0">
              <a:latin typeface="Verdana" panose="020B0604030504040204" pitchFamily="34" charset="0"/>
            </a:endParaRPr>
          </a:p>
        </p:txBody>
      </p:sp>
      <p:sp>
        <p:nvSpPr>
          <p:cNvPr id="14" name="Rectangle 15">
            <a:extLst>
              <a:ext uri="{FF2B5EF4-FFF2-40B4-BE49-F238E27FC236}">
                <a16:creationId xmlns:a16="http://schemas.microsoft.com/office/drawing/2014/main" id="{3ADB79A7-C8A2-3EF0-FFD9-AAFD4E5B776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19</a:t>
            </a:fld>
            <a:endParaRPr lang="en-US" dirty="0"/>
          </a:p>
        </p:txBody>
      </p:sp>
      <p:pic>
        <p:nvPicPr>
          <p:cNvPr id="18" name="Audio 17">
            <a:hlinkClick r:id="" action="ppaction://media"/>
            <a:extLst>
              <a:ext uri="{FF2B5EF4-FFF2-40B4-BE49-F238E27FC236}">
                <a16:creationId xmlns:a16="http://schemas.microsoft.com/office/drawing/2014/main" id="{0DDA3383-076B-4902-054C-3B53AC2974D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6" name="Rectangle 4">
            <a:extLst>
              <a:ext uri="{FF2B5EF4-FFF2-40B4-BE49-F238E27FC236}">
                <a16:creationId xmlns:a16="http://schemas.microsoft.com/office/drawing/2014/main" id="{106E1278-9D01-5424-BC0F-0F5C5B5AA261}"/>
              </a:ext>
            </a:extLst>
          </p:cNvPr>
          <p:cNvSpPr>
            <a:spLocks noChangeArrowheads="1"/>
          </p:cNvSpPr>
          <p:nvPr/>
        </p:nvSpPr>
        <p:spPr bwMode="auto">
          <a:xfrm>
            <a:off x="3438525" y="4156907"/>
            <a:ext cx="5485632" cy="1138993"/>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ConcreteCommand</a:t>
            </a:r>
            <a:endParaRPr kumimoji="0" lang="en-SG" altLang="en-US" sz="1600" b="0" dirty="0">
              <a:latin typeface="Verdana" panose="020B0604030504040204" pitchFamily="34" charset="0"/>
            </a:endParaRPr>
          </a:p>
        </p:txBody>
      </p:sp>
    </p:spTree>
    <p:custDataLst>
      <p:tags r:id="rId1"/>
    </p:custDataLst>
    <p:extLst>
      <p:ext uri="{BB962C8B-B14F-4D97-AF65-F5344CB8AC3E}">
        <p14:creationId xmlns:p14="http://schemas.microsoft.com/office/powerpoint/2010/main" val="4273129493"/>
      </p:ext>
    </p:extLst>
  </p:cSld>
  <p:clrMapOvr>
    <a:masterClrMapping/>
  </p:clrMapOvr>
  <mc:AlternateContent xmlns:mc="http://schemas.openxmlformats.org/markup-compatibility/2006">
    <mc:Choice xmlns:p14="http://schemas.microsoft.com/office/powerpoint/2010/main" Requires="p14">
      <p:transition spd="slow" advTm="52488">
        <p14:vortex dir="r"/>
      </p:transition>
    </mc:Choice>
    <mc:Fallback>
      <p:transition spd="slow" advTm="524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8"/>
                </p:tgtEl>
              </p:cMediaNode>
            </p:audio>
          </p:childTnLst>
        </p:cTn>
      </p:par>
    </p:tnLst>
    <p:bldLst>
      <p:bldP spid="7" grpId="0" animBg="1"/>
      <p:bldP spid="9" grpId="0" animBg="1"/>
      <p:bldP spid="10" grpId="0" animBg="1"/>
      <p:bldP spid="12" grpId="0" animBg="1"/>
      <p:bldP spid="13"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14DE-7641-DDB6-9BBD-F8D971221A4B}"/>
              </a:ext>
            </a:extLst>
          </p:cNvPr>
          <p:cNvSpPr>
            <a:spLocks noGrp="1"/>
          </p:cNvSpPr>
          <p:nvPr>
            <p:ph type="title"/>
          </p:nvPr>
        </p:nvSpPr>
        <p:spPr/>
        <p:txBody>
          <a:bodyPr/>
          <a:lstStyle/>
          <a:p>
            <a:r>
              <a:rPr lang="en-US" dirty="0"/>
              <a:t>Example Problem – Remote Control</a:t>
            </a:r>
            <a:endParaRPr lang="en-GB" dirty="0"/>
          </a:p>
        </p:txBody>
      </p:sp>
      <p:sp>
        <p:nvSpPr>
          <p:cNvPr id="3" name="Content Placeholder 2">
            <a:extLst>
              <a:ext uri="{FF2B5EF4-FFF2-40B4-BE49-F238E27FC236}">
                <a16:creationId xmlns:a16="http://schemas.microsoft.com/office/drawing/2014/main" id="{77FE8D22-7C71-3B2E-70B1-4DD5D9DC32B3}"/>
              </a:ext>
            </a:extLst>
          </p:cNvPr>
          <p:cNvSpPr>
            <a:spLocks noGrp="1"/>
          </p:cNvSpPr>
          <p:nvPr>
            <p:ph idx="1"/>
          </p:nvPr>
        </p:nvSpPr>
        <p:spPr/>
        <p:txBody>
          <a:bodyPr/>
          <a:lstStyle/>
          <a:p>
            <a:r>
              <a:rPr lang="en-US" dirty="0" err="1"/>
              <a:t>Autohome</a:t>
            </a:r>
            <a:r>
              <a:rPr lang="en-US" dirty="0"/>
              <a:t> Inc. has a programmable remote control for supported devices, such as lights and fans</a:t>
            </a:r>
          </a:p>
          <a:p>
            <a:pPr lvl="1"/>
            <a:r>
              <a:rPr lang="en-US" dirty="0"/>
              <a:t>7 slots, so it can support 7 devices</a:t>
            </a:r>
          </a:p>
          <a:p>
            <a:pPr lvl="1"/>
            <a:r>
              <a:rPr lang="en-US" dirty="0"/>
              <a:t>Each slot has an On and an Off button</a:t>
            </a:r>
          </a:p>
          <a:p>
            <a:pPr lvl="1"/>
            <a:r>
              <a:rPr lang="en-US" dirty="0"/>
              <a:t>There is also a global Undo button</a:t>
            </a:r>
          </a:p>
        </p:txBody>
      </p:sp>
      <p:sp>
        <p:nvSpPr>
          <p:cNvPr id="5" name="Rectangle 15">
            <a:extLst>
              <a:ext uri="{FF2B5EF4-FFF2-40B4-BE49-F238E27FC236}">
                <a16:creationId xmlns:a16="http://schemas.microsoft.com/office/drawing/2014/main" id="{EBC12667-F7EF-5CAD-A265-E3C649C7904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a:t>
            </a:fld>
            <a:endParaRPr lang="en-US" dirty="0"/>
          </a:p>
        </p:txBody>
      </p:sp>
      <p:pic>
        <p:nvPicPr>
          <p:cNvPr id="8" name="Audio 7">
            <a:hlinkClick r:id="" action="ppaction://media"/>
            <a:extLst>
              <a:ext uri="{FF2B5EF4-FFF2-40B4-BE49-F238E27FC236}">
                <a16:creationId xmlns:a16="http://schemas.microsoft.com/office/drawing/2014/main" id="{2129CA23-CD10-B2CF-4CDF-511F67C9BB3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680199812"/>
      </p:ext>
    </p:extLst>
  </p:cSld>
  <p:clrMapOvr>
    <a:masterClrMapping/>
  </p:clrMapOvr>
  <mc:AlternateContent xmlns:mc="http://schemas.openxmlformats.org/markup-compatibility/2006">
    <mc:Choice xmlns:p14="http://schemas.microsoft.com/office/powerpoint/2010/main" Requires="p14">
      <p:transition spd="slow" advTm="35704">
        <p14:vortex dir="r"/>
      </p:transition>
    </mc:Choice>
    <mc:Fallback>
      <p:transition spd="slow" advTm="357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92859-9506-2773-7FBB-8F7E6F275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13757-B737-4FBF-8338-FBF4E7DA8F19}"/>
              </a:ext>
            </a:extLst>
          </p:cNvPr>
          <p:cNvSpPr>
            <a:spLocks noGrp="1"/>
          </p:cNvSpPr>
          <p:nvPr>
            <p:ph type="title"/>
          </p:nvPr>
        </p:nvSpPr>
        <p:spPr/>
        <p:txBody>
          <a:bodyPr/>
          <a:lstStyle/>
          <a:p>
            <a:pPr>
              <a:defRPr/>
            </a:pPr>
            <a:r>
              <a:rPr lang="en-US" dirty="0"/>
              <a:t>Implementing the Remote Control</a:t>
            </a:r>
            <a:endParaRPr lang="en-SG" dirty="0"/>
          </a:p>
        </p:txBody>
      </p:sp>
      <p:sp>
        <p:nvSpPr>
          <p:cNvPr id="28676" name="Content Placeholder 2">
            <a:extLst>
              <a:ext uri="{FF2B5EF4-FFF2-40B4-BE49-F238E27FC236}">
                <a16:creationId xmlns:a16="http://schemas.microsoft.com/office/drawing/2014/main" id="{0991DDEE-E602-0F0D-9E61-05297F1ED44C}"/>
              </a:ext>
            </a:extLst>
          </p:cNvPr>
          <p:cNvSpPr>
            <a:spLocks noGrp="1"/>
          </p:cNvSpPr>
          <p:nvPr>
            <p:ph idx="1"/>
          </p:nvPr>
        </p:nvSpPr>
        <p:spPr>
          <a:xfrm>
            <a:off x="419100" y="914400"/>
            <a:ext cx="8496300" cy="5029200"/>
          </a:xfrm>
        </p:spPr>
        <p:txBody>
          <a:bodyPr/>
          <a:lstStyle/>
          <a:p>
            <a:pPr marL="0" indent="0">
              <a:buNone/>
            </a:pPr>
            <a:r>
              <a:rPr lang="en-US" altLang="en-US" sz="2000" dirty="0">
                <a:latin typeface="Courier" pitchFamily="49" charset="0"/>
              </a:rPr>
              <a:t>public class RemoteControl {</a:t>
            </a:r>
          </a:p>
          <a:p>
            <a:pPr marL="0" indent="0">
              <a:buNone/>
            </a:pPr>
            <a:r>
              <a:rPr lang="en-US" altLang="en-US" sz="2000" dirty="0">
                <a:latin typeface="Courier" pitchFamily="49" charset="0"/>
              </a:rPr>
              <a:t>    Command[] </a:t>
            </a:r>
            <a:r>
              <a:rPr lang="en-US" altLang="en-US" sz="2000" dirty="0" err="1">
                <a:latin typeface="Courier" pitchFamily="49" charset="0"/>
              </a:rPr>
              <a:t>onCommands</a:t>
            </a:r>
            <a:r>
              <a:rPr lang="en-US" altLang="en-US" sz="2000" dirty="0">
                <a:latin typeface="Courier" pitchFamily="49" charset="0"/>
              </a:rPr>
              <a:t>;</a:t>
            </a:r>
          </a:p>
          <a:p>
            <a:pPr marL="0" indent="0">
              <a:buNone/>
            </a:pPr>
            <a:r>
              <a:rPr lang="en-US" altLang="en-US" sz="2000" dirty="0">
                <a:latin typeface="Courier" pitchFamily="49" charset="0"/>
              </a:rPr>
              <a:t>    Command[] </a:t>
            </a:r>
            <a:r>
              <a:rPr lang="en-US" altLang="en-US" sz="2000" dirty="0" err="1">
                <a:latin typeface="Courier" pitchFamily="49" charset="0"/>
              </a:rPr>
              <a:t>offCommands</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RemoteControl() {</a:t>
            </a:r>
          </a:p>
          <a:p>
            <a:pPr marL="0" indent="0">
              <a:buNone/>
            </a:pPr>
            <a:r>
              <a:rPr lang="en-US" altLang="en-US" sz="2000" dirty="0">
                <a:latin typeface="Courier" pitchFamily="49" charset="0"/>
              </a:rPr>
              <a:t>        </a:t>
            </a:r>
            <a:r>
              <a:rPr lang="en-US" altLang="en-US" sz="2000" dirty="0" err="1">
                <a:latin typeface="Courier" pitchFamily="49" charset="0"/>
              </a:rPr>
              <a:t>onCommands</a:t>
            </a:r>
            <a:r>
              <a:rPr lang="en-US" altLang="en-US" sz="2000" dirty="0">
                <a:latin typeface="Courier" pitchFamily="49" charset="0"/>
              </a:rPr>
              <a:t> = new Command[7];</a:t>
            </a:r>
          </a:p>
          <a:p>
            <a:pPr marL="0" indent="0">
              <a:buNone/>
            </a:pPr>
            <a:r>
              <a:rPr lang="en-US" altLang="en-US" sz="2000" dirty="0">
                <a:latin typeface="Courier" pitchFamily="49" charset="0"/>
              </a:rPr>
              <a:t>        </a:t>
            </a:r>
            <a:r>
              <a:rPr lang="en-US" altLang="en-US" sz="2000" dirty="0" err="1">
                <a:latin typeface="Courier" pitchFamily="49" charset="0"/>
              </a:rPr>
              <a:t>offCommands</a:t>
            </a:r>
            <a:r>
              <a:rPr lang="en-US" altLang="en-US" sz="2000" dirty="0">
                <a:latin typeface="Courier" pitchFamily="49" charset="0"/>
              </a:rPr>
              <a:t> = new Command[7];</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Command </a:t>
            </a:r>
            <a:r>
              <a:rPr lang="en-US" altLang="en-US" sz="2000" dirty="0" err="1">
                <a:latin typeface="Courier" pitchFamily="49" charset="0"/>
              </a:rPr>
              <a:t>noCommand</a:t>
            </a:r>
            <a:r>
              <a:rPr lang="en-US" altLang="en-US" sz="2000" dirty="0">
                <a:latin typeface="Courier" pitchFamily="49" charset="0"/>
              </a:rPr>
              <a:t> = new </a:t>
            </a:r>
            <a:r>
              <a:rPr lang="en-US" altLang="en-US" sz="2000" dirty="0" err="1">
                <a:latin typeface="Courier" pitchFamily="49" charset="0"/>
              </a:rPr>
              <a:t>NoCommand</a:t>
            </a:r>
            <a:r>
              <a:rPr lang="en-US" altLang="en-US" sz="2000" dirty="0">
                <a:latin typeface="Courier" pitchFamily="49" charset="0"/>
              </a:rPr>
              <a:t>();</a:t>
            </a:r>
          </a:p>
          <a:p>
            <a:pPr marL="0" indent="0">
              <a:buNone/>
            </a:pPr>
            <a:r>
              <a:rPr lang="en-US" altLang="en-US" sz="2000" dirty="0">
                <a:latin typeface="Courier" pitchFamily="49" charset="0"/>
              </a:rPr>
              <a:t>        for (int </a:t>
            </a:r>
            <a:r>
              <a:rPr lang="en-US" altLang="en-US" sz="2000" dirty="0" err="1">
                <a:latin typeface="Courier" pitchFamily="49" charset="0"/>
              </a:rPr>
              <a:t>i</a:t>
            </a:r>
            <a:r>
              <a:rPr lang="en-US" altLang="en-US" sz="2000" dirty="0">
                <a:latin typeface="Courier" pitchFamily="49" charset="0"/>
              </a:rPr>
              <a:t> = 0; </a:t>
            </a:r>
            <a:r>
              <a:rPr lang="en-US" altLang="en-US" sz="2000" dirty="0" err="1">
                <a:latin typeface="Courier" pitchFamily="49" charset="0"/>
              </a:rPr>
              <a:t>i</a:t>
            </a:r>
            <a:r>
              <a:rPr lang="en-US" altLang="en-US" sz="2000" dirty="0">
                <a:latin typeface="Courier" pitchFamily="49" charset="0"/>
              </a:rPr>
              <a:t> &lt; 7; </a:t>
            </a:r>
            <a:r>
              <a:rPr lang="en-US" altLang="en-US" sz="2000" dirty="0" err="1">
                <a:latin typeface="Courier" pitchFamily="49" charset="0"/>
              </a:rPr>
              <a:t>i</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onCommands</a:t>
            </a:r>
            <a:r>
              <a:rPr lang="en-US" altLang="en-US" sz="2000" dirty="0">
                <a:latin typeface="Courier" pitchFamily="49" charset="0"/>
              </a:rPr>
              <a:t>[</a:t>
            </a:r>
            <a:r>
              <a:rPr lang="en-US" altLang="en-US" sz="2000" dirty="0" err="1">
                <a:latin typeface="Courier" pitchFamily="49" charset="0"/>
              </a:rPr>
              <a:t>i</a:t>
            </a:r>
            <a:r>
              <a:rPr lang="en-US" altLang="en-US" sz="2000" dirty="0">
                <a:latin typeface="Courier" pitchFamily="49" charset="0"/>
              </a:rPr>
              <a:t>] = </a:t>
            </a:r>
            <a:r>
              <a:rPr lang="en-US" altLang="en-US" sz="2000" dirty="0" err="1">
                <a:latin typeface="Courier" pitchFamily="49" charset="0"/>
              </a:rPr>
              <a:t>noCommand</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offCommands</a:t>
            </a:r>
            <a:r>
              <a:rPr lang="en-US" altLang="en-US" sz="2000" dirty="0">
                <a:latin typeface="Courier" pitchFamily="49" charset="0"/>
              </a:rPr>
              <a:t>[</a:t>
            </a:r>
            <a:r>
              <a:rPr lang="en-US" altLang="en-US" sz="2000" dirty="0" err="1">
                <a:latin typeface="Courier" pitchFamily="49" charset="0"/>
              </a:rPr>
              <a:t>i</a:t>
            </a:r>
            <a:r>
              <a:rPr lang="en-US" altLang="en-US" sz="2000" dirty="0">
                <a:latin typeface="Courier" pitchFamily="49" charset="0"/>
              </a:rPr>
              <a:t>] = </a:t>
            </a:r>
            <a:r>
              <a:rPr lang="en-US" altLang="en-US" sz="2000" dirty="0" err="1">
                <a:latin typeface="Courier" pitchFamily="49" charset="0"/>
              </a:rPr>
              <a:t>noCommand</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a:t>
            </a:r>
          </a:p>
        </p:txBody>
      </p:sp>
      <p:sp>
        <p:nvSpPr>
          <p:cNvPr id="6" name="Rectangle 15">
            <a:extLst>
              <a:ext uri="{FF2B5EF4-FFF2-40B4-BE49-F238E27FC236}">
                <a16:creationId xmlns:a16="http://schemas.microsoft.com/office/drawing/2014/main" id="{9662E0F9-4E20-6DFA-BBF5-389A6D2773F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20</a:t>
            </a:fld>
            <a:endParaRPr lang="en-US" dirty="0"/>
          </a:p>
        </p:txBody>
      </p:sp>
      <p:sp>
        <p:nvSpPr>
          <p:cNvPr id="3" name="Rectangle 2">
            <a:extLst>
              <a:ext uri="{FF2B5EF4-FFF2-40B4-BE49-F238E27FC236}">
                <a16:creationId xmlns:a16="http://schemas.microsoft.com/office/drawing/2014/main" id="{62716608-FB8D-4ED8-DA77-DD1893D9AD0B}"/>
              </a:ext>
            </a:extLst>
          </p:cNvPr>
          <p:cNvSpPr/>
          <p:nvPr/>
        </p:nvSpPr>
        <p:spPr bwMode="auto">
          <a:xfrm>
            <a:off x="1028700" y="1351280"/>
            <a:ext cx="3543300" cy="685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031A5858-2786-8D07-1FA0-468F45C67D28}"/>
              </a:ext>
            </a:extLst>
          </p:cNvPr>
          <p:cNvSpPr/>
          <p:nvPr/>
        </p:nvSpPr>
        <p:spPr bwMode="auto">
          <a:xfrm>
            <a:off x="1676400" y="2788920"/>
            <a:ext cx="4495800" cy="685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26AE8507-80C3-A450-A548-9EF0AAC12C77}"/>
              </a:ext>
            </a:extLst>
          </p:cNvPr>
          <p:cNvSpPr/>
          <p:nvPr/>
        </p:nvSpPr>
        <p:spPr bwMode="auto">
          <a:xfrm>
            <a:off x="1681480" y="3881120"/>
            <a:ext cx="5557520" cy="34544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772FCF43-FCAA-C603-E99E-6A6EF6E75B1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141963057"/>
      </p:ext>
    </p:extLst>
  </p:cSld>
  <p:clrMapOvr>
    <a:masterClrMapping/>
  </p:clrMapOvr>
  <mc:AlternateContent xmlns:mc="http://schemas.openxmlformats.org/markup-compatibility/2006">
    <mc:Choice xmlns:p14="http://schemas.microsoft.com/office/powerpoint/2010/main" Requires="p14">
      <p:transition spd="slow" advTm="53387">
        <p14:vortex dir="r"/>
      </p:transition>
    </mc:Choice>
    <mc:Fallback>
      <p:transition spd="slow" advTm="533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3" grpId="0" animBg="1"/>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8D88C-4860-173F-EE9B-EC7B33C8A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E85C8-D49B-7DAE-6F8E-46227B7C388A}"/>
              </a:ext>
            </a:extLst>
          </p:cNvPr>
          <p:cNvSpPr>
            <a:spLocks noGrp="1"/>
          </p:cNvSpPr>
          <p:nvPr>
            <p:ph type="title"/>
          </p:nvPr>
        </p:nvSpPr>
        <p:spPr/>
        <p:txBody>
          <a:bodyPr/>
          <a:lstStyle/>
          <a:p>
            <a:pPr>
              <a:defRPr/>
            </a:pPr>
            <a:r>
              <a:rPr lang="en-US" dirty="0"/>
              <a:t>Implementing the Remote Control</a:t>
            </a:r>
            <a:endParaRPr lang="en-SG" dirty="0"/>
          </a:p>
        </p:txBody>
      </p:sp>
      <p:sp>
        <p:nvSpPr>
          <p:cNvPr id="28676" name="Content Placeholder 2">
            <a:extLst>
              <a:ext uri="{FF2B5EF4-FFF2-40B4-BE49-F238E27FC236}">
                <a16:creationId xmlns:a16="http://schemas.microsoft.com/office/drawing/2014/main" id="{E5BCF55A-4F1D-7A50-15A2-DA1C9F16700B}"/>
              </a:ext>
            </a:extLst>
          </p:cNvPr>
          <p:cNvSpPr>
            <a:spLocks noGrp="1"/>
          </p:cNvSpPr>
          <p:nvPr>
            <p:ph idx="1"/>
          </p:nvPr>
        </p:nvSpPr>
        <p:spPr>
          <a:xfrm>
            <a:off x="419100" y="914400"/>
            <a:ext cx="8496300" cy="5029200"/>
          </a:xfrm>
        </p:spPr>
        <p:txBody>
          <a:bodyPr/>
          <a:lstStyle/>
          <a:p>
            <a:pPr marL="0" indent="0">
              <a:buNone/>
            </a:pPr>
            <a:r>
              <a:rPr lang="en-US" altLang="en-US" sz="2000" dirty="0">
                <a:latin typeface="Courier" pitchFamily="49" charset="0"/>
              </a:rPr>
              <a:t>    public void </a:t>
            </a:r>
            <a:r>
              <a:rPr lang="en-US" altLang="en-US" sz="2000" dirty="0" err="1">
                <a:latin typeface="Courier" pitchFamily="49" charset="0"/>
              </a:rPr>
              <a:t>setCommand</a:t>
            </a:r>
            <a:r>
              <a:rPr lang="en-US" altLang="en-US" sz="2000" dirty="0">
                <a:latin typeface="Courier" pitchFamily="49" charset="0"/>
              </a:rPr>
              <a:t>(int slot, </a:t>
            </a:r>
          </a:p>
          <a:p>
            <a:pPr marL="0" indent="0">
              <a:buNone/>
            </a:pPr>
            <a:r>
              <a:rPr lang="en-US" altLang="en-US" sz="2000" dirty="0">
                <a:latin typeface="Courier" pitchFamily="49" charset="0"/>
              </a:rPr>
              <a:t>              Command </a:t>
            </a:r>
            <a:r>
              <a:rPr lang="en-US" altLang="en-US" sz="2000" dirty="0" err="1">
                <a:latin typeface="Courier" pitchFamily="49" charset="0"/>
              </a:rPr>
              <a:t>onCommand</a:t>
            </a:r>
            <a:r>
              <a:rPr lang="en-US" altLang="en-US" sz="2000" dirty="0">
                <a:latin typeface="Courier" pitchFamily="49" charset="0"/>
              </a:rPr>
              <a:t>, Command </a:t>
            </a:r>
            <a:r>
              <a:rPr lang="en-US" altLang="en-US" sz="2000" dirty="0" err="1">
                <a:latin typeface="Courier" pitchFamily="49" charset="0"/>
              </a:rPr>
              <a:t>offCommand</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onCommands</a:t>
            </a:r>
            <a:r>
              <a:rPr lang="en-US" altLang="en-US" sz="2000" dirty="0">
                <a:latin typeface="Courier" pitchFamily="49" charset="0"/>
              </a:rPr>
              <a:t>[slot] = </a:t>
            </a:r>
            <a:r>
              <a:rPr lang="en-US" altLang="en-US" sz="2000" dirty="0" err="1">
                <a:latin typeface="Courier" pitchFamily="49" charset="0"/>
              </a:rPr>
              <a:t>onCommand</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offCommands</a:t>
            </a:r>
            <a:r>
              <a:rPr lang="en-US" altLang="en-US" sz="2000" dirty="0">
                <a:latin typeface="Courier" pitchFamily="49" charset="0"/>
              </a:rPr>
              <a:t>[slot] = </a:t>
            </a:r>
            <a:r>
              <a:rPr lang="en-US" altLang="en-US" sz="2000" dirty="0" err="1">
                <a:latin typeface="Courier" pitchFamily="49" charset="0"/>
              </a:rPr>
              <a:t>offCommand</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a:t>
            </a:r>
            <a:r>
              <a:rPr lang="en-US" altLang="en-US" sz="2000" dirty="0" err="1">
                <a:latin typeface="Courier" pitchFamily="49" charset="0"/>
              </a:rPr>
              <a:t>onButtonPushed</a:t>
            </a:r>
            <a:r>
              <a:rPr lang="en-US" altLang="en-US" sz="2000" dirty="0">
                <a:latin typeface="Courier" pitchFamily="49" charset="0"/>
              </a:rPr>
              <a:t>(int slot) {</a:t>
            </a:r>
          </a:p>
          <a:p>
            <a:pPr marL="0" indent="0">
              <a:buNone/>
            </a:pPr>
            <a:r>
              <a:rPr lang="en-US" altLang="en-US" sz="2000" dirty="0">
                <a:latin typeface="Courier" pitchFamily="49" charset="0"/>
              </a:rPr>
              <a:t>        </a:t>
            </a:r>
            <a:r>
              <a:rPr lang="en-US" altLang="en-US" sz="2000" dirty="0" err="1">
                <a:latin typeface="Courier" pitchFamily="49" charset="0"/>
              </a:rPr>
              <a:t>onCommands</a:t>
            </a:r>
            <a:r>
              <a:rPr lang="en-US" altLang="en-US" sz="2000" dirty="0">
                <a:latin typeface="Courier" pitchFamily="49" charset="0"/>
              </a:rPr>
              <a:t>[slot].execute();</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a:t>
            </a:r>
            <a:r>
              <a:rPr lang="en-US" altLang="en-US" sz="2000" dirty="0" err="1">
                <a:latin typeface="Courier" pitchFamily="49" charset="0"/>
              </a:rPr>
              <a:t>offButtonPushed</a:t>
            </a:r>
            <a:r>
              <a:rPr lang="en-US" altLang="en-US" sz="2000" dirty="0">
                <a:latin typeface="Courier" pitchFamily="49" charset="0"/>
              </a:rPr>
              <a:t>(int slot){</a:t>
            </a:r>
          </a:p>
          <a:p>
            <a:pPr marL="0" indent="0">
              <a:buNone/>
            </a:pPr>
            <a:r>
              <a:rPr lang="en-US" altLang="en-US" sz="2000" dirty="0">
                <a:latin typeface="Courier" pitchFamily="49" charset="0"/>
              </a:rPr>
              <a:t>        </a:t>
            </a:r>
            <a:r>
              <a:rPr lang="en-US" altLang="en-US" sz="2000" dirty="0" err="1">
                <a:latin typeface="Courier" pitchFamily="49" charset="0"/>
              </a:rPr>
              <a:t>offCommands</a:t>
            </a:r>
            <a:r>
              <a:rPr lang="en-US" altLang="en-US" sz="2000" dirty="0">
                <a:latin typeface="Courier" pitchFamily="49" charset="0"/>
              </a:rPr>
              <a:t>[slot].execute();</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a:p>
            <a:pPr marL="0" indent="0">
              <a:buNone/>
            </a:pPr>
            <a:endParaRPr lang="en-US" altLang="en-US" sz="2000" dirty="0">
              <a:latin typeface="Courier" pitchFamily="49" charset="0"/>
            </a:endParaRPr>
          </a:p>
        </p:txBody>
      </p:sp>
      <p:sp>
        <p:nvSpPr>
          <p:cNvPr id="6" name="Rectangle 15">
            <a:extLst>
              <a:ext uri="{FF2B5EF4-FFF2-40B4-BE49-F238E27FC236}">
                <a16:creationId xmlns:a16="http://schemas.microsoft.com/office/drawing/2014/main" id="{DC456A0E-F347-B3C8-9BBB-839C81BE27A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21</a:t>
            </a:fld>
            <a:endParaRPr lang="en-US" dirty="0"/>
          </a:p>
        </p:txBody>
      </p:sp>
      <p:sp>
        <p:nvSpPr>
          <p:cNvPr id="3" name="Rectangle 2">
            <a:extLst>
              <a:ext uri="{FF2B5EF4-FFF2-40B4-BE49-F238E27FC236}">
                <a16:creationId xmlns:a16="http://schemas.microsoft.com/office/drawing/2014/main" id="{C77BF3C1-A9C8-8B2C-05B5-0906EFEC73B5}"/>
              </a:ext>
            </a:extLst>
          </p:cNvPr>
          <p:cNvSpPr/>
          <p:nvPr/>
        </p:nvSpPr>
        <p:spPr bwMode="auto">
          <a:xfrm>
            <a:off x="914400" y="914400"/>
            <a:ext cx="7620000" cy="762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EAFDE1D3-C290-87B8-51FB-8DFFBDA7C60A}"/>
              </a:ext>
            </a:extLst>
          </p:cNvPr>
          <p:cNvSpPr/>
          <p:nvPr/>
        </p:nvSpPr>
        <p:spPr bwMode="auto">
          <a:xfrm>
            <a:off x="990600" y="3088640"/>
            <a:ext cx="5638800"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8A9480A5-C7EF-8B65-C3F1-8024C077B11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029531142"/>
      </p:ext>
    </p:extLst>
  </p:cSld>
  <p:clrMapOvr>
    <a:masterClrMapping/>
  </p:clrMapOvr>
  <mc:AlternateContent xmlns:mc="http://schemas.openxmlformats.org/markup-compatibility/2006">
    <mc:Choice xmlns:p14="http://schemas.microsoft.com/office/powerpoint/2010/main" Requires="p14">
      <p:transition spd="slow" advTm="47257">
        <p14:vortex dir="r"/>
      </p:transition>
    </mc:Choice>
    <mc:Fallback>
      <p:transition spd="slow" advTm="472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3"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BC31B-0B54-8849-7484-D3257EEC6E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B8752-A9B4-2B60-D0B3-3C19CF693307}"/>
              </a:ext>
            </a:extLst>
          </p:cNvPr>
          <p:cNvSpPr>
            <a:spLocks noGrp="1"/>
          </p:cNvSpPr>
          <p:nvPr>
            <p:ph type="title"/>
          </p:nvPr>
        </p:nvSpPr>
        <p:spPr/>
        <p:txBody>
          <a:bodyPr/>
          <a:lstStyle/>
          <a:p>
            <a:pPr>
              <a:defRPr/>
            </a:pPr>
            <a:r>
              <a:rPr lang="en-US" dirty="0"/>
              <a:t>How About a Stereo?</a:t>
            </a:r>
            <a:endParaRPr lang="en-SG" dirty="0"/>
          </a:p>
        </p:txBody>
      </p:sp>
      <p:sp>
        <p:nvSpPr>
          <p:cNvPr id="28676" name="Content Placeholder 2">
            <a:extLst>
              <a:ext uri="{FF2B5EF4-FFF2-40B4-BE49-F238E27FC236}">
                <a16:creationId xmlns:a16="http://schemas.microsoft.com/office/drawing/2014/main" id="{FECE36F8-2DBC-65A4-2D2A-23778792004A}"/>
              </a:ext>
            </a:extLst>
          </p:cNvPr>
          <p:cNvSpPr>
            <a:spLocks noGrp="1"/>
          </p:cNvSpPr>
          <p:nvPr>
            <p:ph idx="1"/>
          </p:nvPr>
        </p:nvSpPr>
        <p:spPr>
          <a:xfrm>
            <a:off x="419100" y="914400"/>
            <a:ext cx="8496300" cy="5029200"/>
          </a:xfrm>
        </p:spPr>
        <p:txBody>
          <a:bodyPr/>
          <a:lstStyle/>
          <a:p>
            <a:pPr marL="0" indent="0">
              <a:buNone/>
            </a:pPr>
            <a:r>
              <a:rPr lang="en-US" altLang="en-US" sz="2000" dirty="0">
                <a:latin typeface="Courier" pitchFamily="49" charset="0"/>
              </a:rPr>
              <a:t>public class Stereo {</a:t>
            </a:r>
          </a:p>
          <a:p>
            <a:pPr marL="0" indent="0">
              <a:buNone/>
            </a:pPr>
            <a:r>
              <a:rPr lang="en-US" altLang="en-US" sz="2000" dirty="0">
                <a:latin typeface="Courier" pitchFamily="49" charset="0"/>
              </a:rPr>
              <a:t>    private int volume;</a:t>
            </a:r>
          </a:p>
          <a:p>
            <a:pPr marL="0" indent="0">
              <a:buNone/>
            </a:pPr>
            <a:r>
              <a:rPr lang="en-US" altLang="en-US" sz="2000" dirty="0">
                <a:latin typeface="Courier" pitchFamily="49" charset="0"/>
              </a:rPr>
              <a:t>    public const int CD = 0;</a:t>
            </a:r>
          </a:p>
          <a:p>
            <a:pPr marL="0" indent="0">
              <a:buNone/>
            </a:pPr>
            <a:r>
              <a:rPr lang="en-US" altLang="en-US" sz="2000" dirty="0">
                <a:latin typeface="Courier" pitchFamily="49" charset="0"/>
              </a:rPr>
              <a:t>    public const int DVD = 1;</a:t>
            </a:r>
          </a:p>
          <a:p>
            <a:pPr marL="0" indent="0">
              <a:buNone/>
            </a:pPr>
            <a:r>
              <a:rPr lang="en-US" altLang="en-US" sz="2000" dirty="0">
                <a:latin typeface="Courier" pitchFamily="49" charset="0"/>
              </a:rPr>
              <a:t>    public const int RADIO = 2;</a:t>
            </a:r>
          </a:p>
          <a:p>
            <a:pPr marL="0" indent="0">
              <a:buNone/>
            </a:pPr>
            <a:r>
              <a:rPr lang="en-US" altLang="en-US" sz="2000" dirty="0">
                <a:latin typeface="Courier" pitchFamily="49" charset="0"/>
              </a:rPr>
              <a:t>    private int mode = CD;</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on()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("Stereo is ON.");</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public void off()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("Stereo is OFF.");</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p:txBody>
      </p:sp>
      <p:sp>
        <p:nvSpPr>
          <p:cNvPr id="6" name="Rectangle 15">
            <a:extLst>
              <a:ext uri="{FF2B5EF4-FFF2-40B4-BE49-F238E27FC236}">
                <a16:creationId xmlns:a16="http://schemas.microsoft.com/office/drawing/2014/main" id="{14347EEC-8611-AF42-F6E2-376C5485F59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22</a:t>
            </a:fld>
            <a:endParaRPr lang="en-US" dirty="0"/>
          </a:p>
        </p:txBody>
      </p:sp>
      <p:sp>
        <p:nvSpPr>
          <p:cNvPr id="3" name="Rectangle 2">
            <a:extLst>
              <a:ext uri="{FF2B5EF4-FFF2-40B4-BE49-F238E27FC236}">
                <a16:creationId xmlns:a16="http://schemas.microsoft.com/office/drawing/2014/main" id="{6B999F4C-FC43-60A0-9E8D-0E79BDA14BD9}"/>
              </a:ext>
            </a:extLst>
          </p:cNvPr>
          <p:cNvSpPr/>
          <p:nvPr/>
        </p:nvSpPr>
        <p:spPr bwMode="auto">
          <a:xfrm>
            <a:off x="1036320" y="1676400"/>
            <a:ext cx="4191000" cy="1066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0C4B36C5-0C5B-B524-2F20-D1776E55C25A}"/>
              </a:ext>
            </a:extLst>
          </p:cNvPr>
          <p:cNvSpPr/>
          <p:nvPr/>
        </p:nvSpPr>
        <p:spPr bwMode="auto">
          <a:xfrm>
            <a:off x="1036320" y="2788920"/>
            <a:ext cx="3535680" cy="33528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6765F8C7-5D65-C229-C26D-40B8761620F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576513911"/>
      </p:ext>
    </p:extLst>
  </p:cSld>
  <p:clrMapOvr>
    <a:masterClrMapping/>
  </p:clrMapOvr>
  <mc:AlternateContent xmlns:mc="http://schemas.openxmlformats.org/markup-compatibility/2006">
    <mc:Choice xmlns:p14="http://schemas.microsoft.com/office/powerpoint/2010/main" Requires="p14">
      <p:transition spd="slow" advTm="35572">
        <p14:vortex dir="r"/>
      </p:transition>
    </mc:Choice>
    <mc:Fallback>
      <p:transition spd="slow" advTm="355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3"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5CE46-B808-704C-016F-1D95278C42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E9E51-EBC6-4030-7409-637A40DB099F}"/>
              </a:ext>
            </a:extLst>
          </p:cNvPr>
          <p:cNvSpPr>
            <a:spLocks noGrp="1"/>
          </p:cNvSpPr>
          <p:nvPr>
            <p:ph type="title"/>
          </p:nvPr>
        </p:nvSpPr>
        <p:spPr/>
        <p:txBody>
          <a:bodyPr/>
          <a:lstStyle/>
          <a:p>
            <a:pPr>
              <a:defRPr/>
            </a:pPr>
            <a:r>
              <a:rPr lang="en-US" dirty="0"/>
              <a:t>How About a Stereo?</a:t>
            </a:r>
            <a:endParaRPr lang="en-SG" dirty="0"/>
          </a:p>
        </p:txBody>
      </p:sp>
      <p:sp>
        <p:nvSpPr>
          <p:cNvPr id="28676" name="Content Placeholder 2">
            <a:extLst>
              <a:ext uri="{FF2B5EF4-FFF2-40B4-BE49-F238E27FC236}">
                <a16:creationId xmlns:a16="http://schemas.microsoft.com/office/drawing/2014/main" id="{EC221BD1-BC8F-9695-DBF7-7C0BC1FC5098}"/>
              </a:ext>
            </a:extLst>
          </p:cNvPr>
          <p:cNvSpPr>
            <a:spLocks noGrp="1"/>
          </p:cNvSpPr>
          <p:nvPr>
            <p:ph idx="1"/>
          </p:nvPr>
        </p:nvSpPr>
        <p:spPr>
          <a:xfrm>
            <a:off x="419100" y="914400"/>
            <a:ext cx="8496300" cy="5029200"/>
          </a:xfrm>
        </p:spPr>
        <p:txBody>
          <a:bodyPr/>
          <a:lstStyle/>
          <a:p>
            <a:pPr marL="0" indent="0">
              <a:buNone/>
            </a:pPr>
            <a:r>
              <a:rPr lang="en-US" altLang="en-US" sz="2000" dirty="0">
                <a:latin typeface="Courier" pitchFamily="49" charset="0"/>
              </a:rPr>
              <a:t>    public void </a:t>
            </a:r>
            <a:r>
              <a:rPr lang="en-US" altLang="en-US" sz="2000" dirty="0" err="1">
                <a:latin typeface="Courier" pitchFamily="49" charset="0"/>
              </a:rPr>
              <a:t>setCD</a:t>
            </a:r>
            <a:r>
              <a:rPr lang="en-US" altLang="en-US" sz="2000" dirty="0">
                <a:latin typeface="Courier" pitchFamily="49" charset="0"/>
              </a:rPr>
              <a:t>() {</a:t>
            </a:r>
          </a:p>
          <a:p>
            <a:pPr marL="0" indent="0">
              <a:buNone/>
            </a:pPr>
            <a:r>
              <a:rPr lang="en-US" altLang="en-US" sz="2000" dirty="0">
                <a:latin typeface="Courier" pitchFamily="49" charset="0"/>
              </a:rPr>
              <a:t>        mode = CD;</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("Stereo Mode set to CD.");</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 Similar code for </a:t>
            </a:r>
            <a:r>
              <a:rPr lang="en-US" altLang="en-US" sz="2000" dirty="0" err="1">
                <a:latin typeface="Courier" pitchFamily="49" charset="0"/>
              </a:rPr>
              <a:t>setDVD</a:t>
            </a:r>
            <a:r>
              <a:rPr lang="en-US" altLang="en-US" sz="2000" dirty="0">
                <a:latin typeface="Courier" pitchFamily="49" charset="0"/>
              </a:rPr>
              <a:t>() and </a:t>
            </a:r>
            <a:r>
              <a:rPr lang="en-US" altLang="en-US" sz="2000" dirty="0" err="1">
                <a:latin typeface="Courier" pitchFamily="49" charset="0"/>
              </a:rPr>
              <a:t>setRadio</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a:t>
            </a:r>
            <a:r>
              <a:rPr lang="en-US" altLang="en-US" sz="2000" dirty="0" err="1">
                <a:latin typeface="Courier" pitchFamily="49" charset="0"/>
              </a:rPr>
              <a:t>setVolume</a:t>
            </a:r>
            <a:r>
              <a:rPr lang="en-US" altLang="en-US" sz="2000" dirty="0">
                <a:latin typeface="Courier" pitchFamily="49" charset="0"/>
              </a:rPr>
              <a:t>(int volume) {</a:t>
            </a:r>
          </a:p>
          <a:p>
            <a:pPr marL="0" indent="0">
              <a:buNone/>
            </a:pPr>
            <a:r>
              <a:rPr lang="en-US" altLang="en-US" sz="2000" dirty="0">
                <a:latin typeface="Courier" pitchFamily="49" charset="0"/>
              </a:rPr>
              <a:t>        </a:t>
            </a:r>
            <a:r>
              <a:rPr lang="en-US" altLang="en-US" sz="2000" dirty="0" err="1">
                <a:latin typeface="Courier" pitchFamily="49" charset="0"/>
              </a:rPr>
              <a:t>this.volume</a:t>
            </a:r>
            <a:r>
              <a:rPr lang="en-US" altLang="en-US" sz="2000" dirty="0">
                <a:latin typeface="Courier" pitchFamily="49" charset="0"/>
              </a:rPr>
              <a:t> = volume;</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p>
          <a:p>
            <a:pPr marL="0" indent="0">
              <a:buNone/>
            </a:pPr>
            <a:r>
              <a:rPr lang="en-US" altLang="en-US" sz="2000" dirty="0">
                <a:latin typeface="Courier" pitchFamily="49" charset="0"/>
              </a:rPr>
              <a:t>            $"Stereo volume set to {volume}.");</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6" name="Rectangle 15">
            <a:extLst>
              <a:ext uri="{FF2B5EF4-FFF2-40B4-BE49-F238E27FC236}">
                <a16:creationId xmlns:a16="http://schemas.microsoft.com/office/drawing/2014/main" id="{DF80F7E5-43CD-0763-DD49-DE1FF4FFEC2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23</a:t>
            </a:fld>
            <a:endParaRPr lang="en-US" dirty="0"/>
          </a:p>
        </p:txBody>
      </p:sp>
      <p:pic>
        <p:nvPicPr>
          <p:cNvPr id="5" name="Audio 4">
            <a:hlinkClick r:id="" action="ppaction://media"/>
            <a:extLst>
              <a:ext uri="{FF2B5EF4-FFF2-40B4-BE49-F238E27FC236}">
                <a16:creationId xmlns:a16="http://schemas.microsoft.com/office/drawing/2014/main" id="{FE3543D4-90D2-FD76-6B7C-93031FE8741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831012720"/>
      </p:ext>
    </p:extLst>
  </p:cSld>
  <p:clrMapOvr>
    <a:masterClrMapping/>
  </p:clrMapOvr>
  <mc:AlternateContent xmlns:mc="http://schemas.openxmlformats.org/markup-compatibility/2006">
    <mc:Choice xmlns:p14="http://schemas.microsoft.com/office/powerpoint/2010/main" Requires="p14">
      <p:transition spd="slow" advTm="13391">
        <p14:vortex dir="r"/>
      </p:transition>
    </mc:Choice>
    <mc:Fallback>
      <p:transition spd="slow" advTm="133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97CA0-91A2-F91D-9950-B55E38C074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EA24EF-984E-778F-6690-D235F319B9E4}"/>
              </a:ext>
            </a:extLst>
          </p:cNvPr>
          <p:cNvSpPr>
            <a:spLocks noGrp="1"/>
          </p:cNvSpPr>
          <p:nvPr>
            <p:ph type="title"/>
          </p:nvPr>
        </p:nvSpPr>
        <p:spPr/>
        <p:txBody>
          <a:bodyPr/>
          <a:lstStyle/>
          <a:p>
            <a:pPr>
              <a:defRPr/>
            </a:pPr>
            <a:r>
              <a:rPr lang="en-US" dirty="0" err="1"/>
              <a:t>StereoOnWithCDCommand</a:t>
            </a:r>
            <a:endParaRPr lang="en-SG" dirty="0"/>
          </a:p>
        </p:txBody>
      </p:sp>
      <p:sp>
        <p:nvSpPr>
          <p:cNvPr id="28676" name="Content Placeholder 2">
            <a:extLst>
              <a:ext uri="{FF2B5EF4-FFF2-40B4-BE49-F238E27FC236}">
                <a16:creationId xmlns:a16="http://schemas.microsoft.com/office/drawing/2014/main" id="{4E8BC66D-7BDF-2A54-779F-DE539EFEE31E}"/>
              </a:ext>
            </a:extLst>
          </p:cNvPr>
          <p:cNvSpPr>
            <a:spLocks noGrp="1"/>
          </p:cNvSpPr>
          <p:nvPr>
            <p:ph idx="1"/>
          </p:nvPr>
        </p:nvSpPr>
        <p:spPr>
          <a:xfrm>
            <a:off x="419100" y="914400"/>
            <a:ext cx="8496300"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StereoOnWithCDCommand</a:t>
            </a:r>
            <a:r>
              <a:rPr lang="en-US" altLang="en-US" sz="2000" dirty="0">
                <a:latin typeface="Courier" pitchFamily="49" charset="0"/>
              </a:rPr>
              <a:t>: Command {</a:t>
            </a:r>
          </a:p>
          <a:p>
            <a:pPr marL="0" indent="0">
              <a:buNone/>
            </a:pPr>
            <a:r>
              <a:rPr lang="en-US" altLang="en-US" sz="2000" dirty="0">
                <a:latin typeface="Courier" pitchFamily="49" charset="0"/>
              </a:rPr>
              <a:t>    Stereo </a:t>
            </a:r>
            <a:r>
              <a:rPr lang="en-US" altLang="en-US" sz="2000" dirty="0" err="1">
                <a:latin typeface="Courier" pitchFamily="49" charset="0"/>
              </a:rPr>
              <a:t>stereo</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a:t>
            </a:r>
            <a:r>
              <a:rPr lang="en-US" altLang="en-US" sz="2000" dirty="0" err="1">
                <a:latin typeface="Courier" pitchFamily="49" charset="0"/>
              </a:rPr>
              <a:t>StereoOnWithCDCommand</a:t>
            </a:r>
            <a:r>
              <a:rPr lang="en-US" altLang="en-US" sz="2000" dirty="0">
                <a:latin typeface="Courier" pitchFamily="49" charset="0"/>
              </a:rPr>
              <a:t>(Stereo stereo) { </a:t>
            </a:r>
            <a:r>
              <a:rPr lang="en-US" altLang="en-US" sz="2000" dirty="0" err="1">
                <a:latin typeface="Courier" pitchFamily="49" charset="0"/>
              </a:rPr>
              <a:t>this.stereo</a:t>
            </a:r>
            <a:r>
              <a:rPr lang="en-US" altLang="en-US" sz="2000" dirty="0">
                <a:latin typeface="Courier" pitchFamily="49" charset="0"/>
              </a:rPr>
              <a:t> = stereo;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execute() {</a:t>
            </a:r>
          </a:p>
          <a:p>
            <a:pPr marL="0" indent="0">
              <a:buNone/>
            </a:pPr>
            <a:r>
              <a:rPr lang="en-US" altLang="en-US" sz="2000" dirty="0">
                <a:latin typeface="Courier" pitchFamily="49" charset="0"/>
              </a:rPr>
              <a:t>        </a:t>
            </a:r>
            <a:r>
              <a:rPr lang="en-US" altLang="en-US" sz="2000" dirty="0" err="1">
                <a:latin typeface="Courier" pitchFamily="49" charset="0"/>
              </a:rPr>
              <a:t>stereo.on</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stereo.setCD</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stereo.setVolume</a:t>
            </a:r>
            <a:r>
              <a:rPr lang="en-US" altLang="en-US" sz="2000" dirty="0">
                <a:latin typeface="Courier" pitchFamily="49" charset="0"/>
              </a:rPr>
              <a:t>(11);</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6" name="Rectangle 15">
            <a:extLst>
              <a:ext uri="{FF2B5EF4-FFF2-40B4-BE49-F238E27FC236}">
                <a16:creationId xmlns:a16="http://schemas.microsoft.com/office/drawing/2014/main" id="{78CEA7A5-657B-63CA-189D-B3BF19215F0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24</a:t>
            </a:fld>
            <a:endParaRPr lang="en-US" dirty="0"/>
          </a:p>
        </p:txBody>
      </p:sp>
      <p:sp>
        <p:nvSpPr>
          <p:cNvPr id="4" name="Rectangle 3">
            <a:extLst>
              <a:ext uri="{FF2B5EF4-FFF2-40B4-BE49-F238E27FC236}">
                <a16:creationId xmlns:a16="http://schemas.microsoft.com/office/drawing/2014/main" id="{4114D386-3B77-2D83-E80E-DDCECC2B1F23}"/>
              </a:ext>
            </a:extLst>
          </p:cNvPr>
          <p:cNvSpPr/>
          <p:nvPr/>
        </p:nvSpPr>
        <p:spPr bwMode="auto">
          <a:xfrm>
            <a:off x="5715000" y="919480"/>
            <a:ext cx="1447800" cy="37592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7BD7063E-F7A1-32E4-2BBC-50A491F504B9}"/>
              </a:ext>
            </a:extLst>
          </p:cNvPr>
          <p:cNvSpPr/>
          <p:nvPr/>
        </p:nvSpPr>
        <p:spPr bwMode="auto">
          <a:xfrm>
            <a:off x="1600200" y="3444240"/>
            <a:ext cx="3505200" cy="112776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3" name="Audio 12">
            <a:hlinkClick r:id="" action="ppaction://media"/>
            <a:extLst>
              <a:ext uri="{FF2B5EF4-FFF2-40B4-BE49-F238E27FC236}">
                <a16:creationId xmlns:a16="http://schemas.microsoft.com/office/drawing/2014/main" id="{AAC1F682-0073-1150-9A10-31F7F9D54F1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846285179"/>
      </p:ext>
    </p:extLst>
  </p:cSld>
  <p:clrMapOvr>
    <a:masterClrMapping/>
  </p:clrMapOvr>
  <mc:AlternateContent xmlns:mc="http://schemas.openxmlformats.org/markup-compatibility/2006">
    <mc:Choice xmlns:p14="http://schemas.microsoft.com/office/powerpoint/2010/main" Requires="p14">
      <p:transition spd="slow" advTm="34521">
        <p14:vortex dir="r"/>
      </p:transition>
    </mc:Choice>
    <mc:Fallback>
      <p:transition spd="slow" advTm="345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3"/>
                </p:tgtEl>
              </p:cMediaNode>
            </p:audio>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4B6B0-928B-A774-C189-ADD5C5AD98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BEA254-F535-EC7A-8786-57A8196A3B7B}"/>
              </a:ext>
            </a:extLst>
          </p:cNvPr>
          <p:cNvSpPr>
            <a:spLocks noGrp="1"/>
          </p:cNvSpPr>
          <p:nvPr>
            <p:ph type="title"/>
          </p:nvPr>
        </p:nvSpPr>
        <p:spPr/>
        <p:txBody>
          <a:bodyPr/>
          <a:lstStyle/>
          <a:p>
            <a:pPr>
              <a:defRPr/>
            </a:pPr>
            <a:r>
              <a:rPr lang="en-US" dirty="0"/>
              <a:t>Using Our New Remote Control</a:t>
            </a:r>
            <a:endParaRPr lang="en-SG" dirty="0"/>
          </a:p>
        </p:txBody>
      </p:sp>
      <p:sp>
        <p:nvSpPr>
          <p:cNvPr id="31748" name="Content Placeholder 2">
            <a:extLst>
              <a:ext uri="{FF2B5EF4-FFF2-40B4-BE49-F238E27FC236}">
                <a16:creationId xmlns:a16="http://schemas.microsoft.com/office/drawing/2014/main" id="{D87194BA-03DF-8EB2-AB4E-3489491B047C}"/>
              </a:ext>
            </a:extLst>
          </p:cNvPr>
          <p:cNvSpPr>
            <a:spLocks noGrp="1"/>
          </p:cNvSpPr>
          <p:nvPr>
            <p:ph idx="1"/>
          </p:nvPr>
        </p:nvSpPr>
        <p:spPr>
          <a:xfrm>
            <a:off x="432656" y="940869"/>
            <a:ext cx="8610600" cy="5029200"/>
          </a:xfrm>
        </p:spPr>
        <p:txBody>
          <a:bodyPr/>
          <a:lstStyle/>
          <a:p>
            <a:pPr marL="0" indent="0">
              <a:buNone/>
            </a:pPr>
            <a:r>
              <a:rPr lang="en-US" altLang="en-US" sz="2000" dirty="0">
                <a:latin typeface="Courier" pitchFamily="49" charset="0"/>
              </a:rPr>
              <a:t>RemoteControl </a:t>
            </a:r>
            <a:r>
              <a:rPr lang="en-US" altLang="en-US" sz="2000" dirty="0" err="1">
                <a:latin typeface="Courier" pitchFamily="49" charset="0"/>
              </a:rPr>
              <a:t>remoteControl</a:t>
            </a:r>
            <a:r>
              <a:rPr lang="en-US" altLang="en-US" sz="2000" dirty="0">
                <a:latin typeface="Courier" pitchFamily="49" charset="0"/>
              </a:rPr>
              <a:t> = new RemoteControl();</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Light </a:t>
            </a:r>
            <a:r>
              <a:rPr lang="en-US" altLang="en-US" sz="2000" dirty="0" err="1">
                <a:latin typeface="Courier" pitchFamily="49" charset="0"/>
              </a:rPr>
              <a:t>livingRoomLight</a:t>
            </a:r>
            <a:r>
              <a:rPr lang="en-US" altLang="en-US" sz="2000" dirty="0">
                <a:latin typeface="Courier" pitchFamily="49" charset="0"/>
              </a:rPr>
              <a:t> = new Light("Living Room");</a:t>
            </a:r>
          </a:p>
          <a:p>
            <a:pPr marL="0" indent="0">
              <a:buNone/>
            </a:pPr>
            <a:r>
              <a:rPr lang="en-US" altLang="en-US" sz="2000" dirty="0" err="1">
                <a:latin typeface="Courier" pitchFamily="49" charset="0"/>
              </a:rPr>
              <a:t>LightOnCommand</a:t>
            </a:r>
            <a:r>
              <a:rPr lang="en-US" altLang="en-US" sz="2000" dirty="0">
                <a:latin typeface="Courier" pitchFamily="49" charset="0"/>
              </a:rPr>
              <a:t> </a:t>
            </a:r>
            <a:r>
              <a:rPr lang="en-US" altLang="en-US" sz="2000" dirty="0" err="1">
                <a:latin typeface="Courier" pitchFamily="49" charset="0"/>
              </a:rPr>
              <a:t>livingRoomLightOn</a:t>
            </a:r>
            <a:r>
              <a:rPr lang="en-US" altLang="en-US" sz="2000" dirty="0">
                <a:latin typeface="Courier" pitchFamily="49" charset="0"/>
              </a:rPr>
              <a:t> = new  </a:t>
            </a:r>
          </a:p>
          <a:p>
            <a:pPr marL="0" indent="0">
              <a:buNone/>
            </a:pPr>
            <a:r>
              <a:rPr lang="en-US" altLang="en-US" sz="2000" dirty="0">
                <a:latin typeface="Courier" pitchFamily="49" charset="0"/>
              </a:rPr>
              <a:t>                    </a:t>
            </a:r>
            <a:r>
              <a:rPr lang="en-US" altLang="en-US" sz="2000" dirty="0" err="1">
                <a:latin typeface="Courier" pitchFamily="49" charset="0"/>
              </a:rPr>
              <a:t>LightOnCommand</a:t>
            </a:r>
            <a:r>
              <a:rPr lang="en-US" altLang="en-US" sz="2000" dirty="0">
                <a:latin typeface="Courier" pitchFamily="49" charset="0"/>
              </a:rPr>
              <a:t>(</a:t>
            </a:r>
            <a:r>
              <a:rPr lang="en-US" altLang="en-US" sz="2000" dirty="0" err="1">
                <a:latin typeface="Courier" pitchFamily="49" charset="0"/>
              </a:rPr>
              <a:t>livingRoomLight</a:t>
            </a:r>
            <a:r>
              <a:rPr lang="en-US" altLang="en-US" sz="2000" dirty="0">
                <a:latin typeface="Courier" pitchFamily="49" charset="0"/>
              </a:rPr>
              <a:t>);</a:t>
            </a:r>
          </a:p>
          <a:p>
            <a:pPr marL="0" indent="0">
              <a:buNone/>
            </a:pPr>
            <a:r>
              <a:rPr lang="en-US" altLang="en-US" sz="2000" dirty="0" err="1">
                <a:latin typeface="Courier" pitchFamily="49" charset="0"/>
              </a:rPr>
              <a:t>LightOffCommand</a:t>
            </a:r>
            <a:r>
              <a:rPr lang="en-US" altLang="en-US" sz="2000" dirty="0">
                <a:latin typeface="Courier" pitchFamily="49" charset="0"/>
              </a:rPr>
              <a:t> </a:t>
            </a:r>
            <a:r>
              <a:rPr lang="en-US" altLang="en-US" sz="2000" dirty="0" err="1">
                <a:latin typeface="Courier" pitchFamily="49" charset="0"/>
              </a:rPr>
              <a:t>livingRoomLightOff</a:t>
            </a:r>
            <a:r>
              <a:rPr lang="en-US" altLang="en-US" sz="2000" dirty="0">
                <a:latin typeface="Courier" pitchFamily="49" charset="0"/>
              </a:rPr>
              <a:t> = new </a:t>
            </a:r>
          </a:p>
          <a:p>
            <a:pPr marL="0" indent="0">
              <a:buNone/>
            </a:pPr>
            <a:r>
              <a:rPr lang="en-US" altLang="en-US" sz="2000" dirty="0">
                <a:latin typeface="Courier" pitchFamily="49" charset="0"/>
              </a:rPr>
              <a:t>                    </a:t>
            </a:r>
            <a:r>
              <a:rPr lang="en-US" altLang="en-US" sz="2000" dirty="0" err="1">
                <a:latin typeface="Courier" pitchFamily="49" charset="0"/>
              </a:rPr>
              <a:t>LightOffCommand</a:t>
            </a:r>
            <a:r>
              <a:rPr lang="en-US" altLang="en-US" sz="2000" dirty="0">
                <a:latin typeface="Courier" pitchFamily="49" charset="0"/>
              </a:rPr>
              <a:t>(</a:t>
            </a:r>
            <a:r>
              <a:rPr lang="en-US" altLang="en-US" sz="2000" dirty="0" err="1">
                <a:latin typeface="Courier" pitchFamily="49" charset="0"/>
              </a:rPr>
              <a:t>livingRoomLight</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Light </a:t>
            </a:r>
            <a:r>
              <a:rPr lang="en-US" altLang="en-US" sz="2000" dirty="0" err="1">
                <a:latin typeface="Courier" pitchFamily="49" charset="0"/>
              </a:rPr>
              <a:t>kitchenLight</a:t>
            </a:r>
            <a:r>
              <a:rPr lang="en-US" altLang="en-US" sz="2000" dirty="0">
                <a:latin typeface="Courier" pitchFamily="49" charset="0"/>
              </a:rPr>
              <a:t> = new Light("Kitchen");</a:t>
            </a:r>
          </a:p>
          <a:p>
            <a:pPr marL="0" indent="0">
              <a:buNone/>
            </a:pPr>
            <a:r>
              <a:rPr lang="en-US" altLang="en-US" sz="2000" dirty="0" err="1">
                <a:latin typeface="Courier" pitchFamily="49" charset="0"/>
              </a:rPr>
              <a:t>LightOnCommand</a:t>
            </a:r>
            <a:r>
              <a:rPr lang="en-US" altLang="en-US" sz="2000" dirty="0">
                <a:latin typeface="Courier" pitchFamily="49" charset="0"/>
              </a:rPr>
              <a:t> </a:t>
            </a:r>
            <a:r>
              <a:rPr lang="en-US" altLang="en-US" sz="2000" dirty="0" err="1">
                <a:latin typeface="Courier" pitchFamily="49" charset="0"/>
              </a:rPr>
              <a:t>kitchenLightOn</a:t>
            </a:r>
            <a:r>
              <a:rPr lang="en-US" altLang="en-US" sz="2000" dirty="0">
                <a:latin typeface="Courier" pitchFamily="49" charset="0"/>
              </a:rPr>
              <a:t> = new </a:t>
            </a:r>
          </a:p>
          <a:p>
            <a:pPr marL="0" indent="0">
              <a:buNone/>
            </a:pPr>
            <a:r>
              <a:rPr lang="en-US" altLang="en-US" sz="2000" dirty="0">
                <a:latin typeface="Courier" pitchFamily="49" charset="0"/>
              </a:rPr>
              <a:t>                    </a:t>
            </a:r>
            <a:r>
              <a:rPr lang="en-US" altLang="en-US" sz="2000" dirty="0" err="1">
                <a:latin typeface="Courier" pitchFamily="49" charset="0"/>
              </a:rPr>
              <a:t>LightOnCommand</a:t>
            </a:r>
            <a:r>
              <a:rPr lang="en-US" altLang="en-US" sz="2000" dirty="0">
                <a:latin typeface="Courier" pitchFamily="49" charset="0"/>
              </a:rPr>
              <a:t>(</a:t>
            </a:r>
            <a:r>
              <a:rPr lang="en-US" altLang="en-US" sz="2000" dirty="0" err="1">
                <a:latin typeface="Courier" pitchFamily="49" charset="0"/>
              </a:rPr>
              <a:t>kitchenLight</a:t>
            </a:r>
            <a:r>
              <a:rPr lang="en-US" altLang="en-US" sz="2000" dirty="0">
                <a:latin typeface="Courier" pitchFamily="49" charset="0"/>
              </a:rPr>
              <a:t>);</a:t>
            </a:r>
          </a:p>
          <a:p>
            <a:pPr marL="0" indent="0">
              <a:buNone/>
            </a:pPr>
            <a:r>
              <a:rPr lang="en-US" altLang="en-US" sz="2000" dirty="0" err="1">
                <a:latin typeface="Courier" pitchFamily="49" charset="0"/>
              </a:rPr>
              <a:t>LightOffCommand</a:t>
            </a:r>
            <a:r>
              <a:rPr lang="en-US" altLang="en-US" sz="2000" dirty="0">
                <a:latin typeface="Courier" pitchFamily="49" charset="0"/>
              </a:rPr>
              <a:t> </a:t>
            </a:r>
            <a:r>
              <a:rPr lang="en-US" altLang="en-US" sz="2000" dirty="0" err="1">
                <a:latin typeface="Courier" pitchFamily="49" charset="0"/>
              </a:rPr>
              <a:t>kitchenLightOff</a:t>
            </a:r>
            <a:r>
              <a:rPr lang="en-US" altLang="en-US" sz="2000" dirty="0">
                <a:latin typeface="Courier" pitchFamily="49" charset="0"/>
              </a:rPr>
              <a:t> = new </a:t>
            </a:r>
          </a:p>
          <a:p>
            <a:pPr marL="0" indent="0">
              <a:buNone/>
            </a:pPr>
            <a:r>
              <a:rPr lang="en-US" altLang="en-US" sz="2000" dirty="0">
                <a:latin typeface="Courier" pitchFamily="49" charset="0"/>
              </a:rPr>
              <a:t>                    </a:t>
            </a:r>
            <a:r>
              <a:rPr lang="en-US" altLang="en-US" sz="2000" dirty="0" err="1">
                <a:latin typeface="Courier" pitchFamily="49" charset="0"/>
              </a:rPr>
              <a:t>LightOffCommand</a:t>
            </a:r>
            <a:r>
              <a:rPr lang="en-US" altLang="en-US" sz="2000" dirty="0">
                <a:latin typeface="Courier" pitchFamily="49" charset="0"/>
              </a:rPr>
              <a:t>(</a:t>
            </a:r>
            <a:r>
              <a:rPr lang="en-US" altLang="en-US" sz="2000" dirty="0" err="1">
                <a:latin typeface="Courier" pitchFamily="49" charset="0"/>
              </a:rPr>
              <a:t>kitchenLight</a:t>
            </a:r>
            <a:r>
              <a:rPr lang="en-US" altLang="en-US" sz="2000" dirty="0">
                <a:latin typeface="Courier" pitchFamily="49" charset="0"/>
              </a:rPr>
              <a:t>);</a:t>
            </a:r>
          </a:p>
          <a:p>
            <a:pPr marL="0" indent="0">
              <a:buNone/>
            </a:pPr>
            <a:endParaRPr lang="en-US" altLang="en-US" sz="2000" dirty="0">
              <a:latin typeface="Courier" pitchFamily="49" charset="0"/>
            </a:endParaRPr>
          </a:p>
        </p:txBody>
      </p:sp>
      <p:sp>
        <p:nvSpPr>
          <p:cNvPr id="3" name="Rectangle 15">
            <a:extLst>
              <a:ext uri="{FF2B5EF4-FFF2-40B4-BE49-F238E27FC236}">
                <a16:creationId xmlns:a16="http://schemas.microsoft.com/office/drawing/2014/main" id="{0F8D7E97-D3B6-704A-E841-318BD12328E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25</a:t>
            </a:fld>
            <a:endParaRPr lang="en-US" dirty="0"/>
          </a:p>
        </p:txBody>
      </p:sp>
      <p:pic>
        <p:nvPicPr>
          <p:cNvPr id="9" name="Audio 8">
            <a:hlinkClick r:id="" action="ppaction://media"/>
            <a:extLst>
              <a:ext uri="{FF2B5EF4-FFF2-40B4-BE49-F238E27FC236}">
                <a16:creationId xmlns:a16="http://schemas.microsoft.com/office/drawing/2014/main" id="{EE71D402-3182-85A7-0A47-5497713078D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4" name="Rectangle 3">
            <a:extLst>
              <a:ext uri="{FF2B5EF4-FFF2-40B4-BE49-F238E27FC236}">
                <a16:creationId xmlns:a16="http://schemas.microsoft.com/office/drawing/2014/main" id="{217BC431-D40E-2077-A834-CA9378BEA13D}"/>
              </a:ext>
            </a:extLst>
          </p:cNvPr>
          <p:cNvSpPr/>
          <p:nvPr/>
        </p:nvSpPr>
        <p:spPr bwMode="auto">
          <a:xfrm>
            <a:off x="432656" y="990600"/>
            <a:ext cx="7720744"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94583F9A-8FEF-1117-25BD-A1C90B7BEC67}"/>
              </a:ext>
            </a:extLst>
          </p:cNvPr>
          <p:cNvSpPr/>
          <p:nvPr/>
        </p:nvSpPr>
        <p:spPr bwMode="auto">
          <a:xfrm>
            <a:off x="432656" y="1676400"/>
            <a:ext cx="8278688" cy="1905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BD071E3A-585B-7771-21A9-24D17ABE96E4}"/>
              </a:ext>
            </a:extLst>
          </p:cNvPr>
          <p:cNvSpPr/>
          <p:nvPr/>
        </p:nvSpPr>
        <p:spPr bwMode="auto">
          <a:xfrm>
            <a:off x="414208" y="3847084"/>
            <a:ext cx="8278688" cy="1905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2828629464"/>
      </p:ext>
    </p:extLst>
  </p:cSld>
  <p:clrMapOvr>
    <a:masterClrMapping/>
  </p:clrMapOvr>
  <mc:AlternateContent xmlns:mc="http://schemas.openxmlformats.org/markup-compatibility/2006">
    <mc:Choice xmlns:p14="http://schemas.microsoft.com/office/powerpoint/2010/main" Requires="p14">
      <p:transition spd="slow" advTm="22882">
        <p14:vortex dir="r"/>
      </p:transition>
    </mc:Choice>
    <mc:Fallback>
      <p:transition spd="slow" advTm="228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3D4AA-2595-665C-9E85-FF11B8677D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D2A0F9-18A2-0706-92AC-8DBD6782679A}"/>
              </a:ext>
            </a:extLst>
          </p:cNvPr>
          <p:cNvSpPr>
            <a:spLocks noGrp="1"/>
          </p:cNvSpPr>
          <p:nvPr>
            <p:ph type="title"/>
          </p:nvPr>
        </p:nvSpPr>
        <p:spPr/>
        <p:txBody>
          <a:bodyPr/>
          <a:lstStyle/>
          <a:p>
            <a:pPr>
              <a:defRPr/>
            </a:pPr>
            <a:r>
              <a:rPr lang="en-US" dirty="0"/>
              <a:t>Using Our New Remote Control</a:t>
            </a:r>
            <a:endParaRPr lang="en-SG" dirty="0"/>
          </a:p>
        </p:txBody>
      </p:sp>
      <p:sp>
        <p:nvSpPr>
          <p:cNvPr id="31748" name="Content Placeholder 2">
            <a:extLst>
              <a:ext uri="{FF2B5EF4-FFF2-40B4-BE49-F238E27FC236}">
                <a16:creationId xmlns:a16="http://schemas.microsoft.com/office/drawing/2014/main" id="{BE2C2010-F98A-B6AE-6A31-A09718CBCCE6}"/>
              </a:ext>
            </a:extLst>
          </p:cNvPr>
          <p:cNvSpPr>
            <a:spLocks noGrp="1"/>
          </p:cNvSpPr>
          <p:nvPr>
            <p:ph idx="1"/>
          </p:nvPr>
        </p:nvSpPr>
        <p:spPr>
          <a:xfrm>
            <a:off x="432656" y="762000"/>
            <a:ext cx="8610600" cy="5029200"/>
          </a:xfrm>
        </p:spPr>
        <p:txBody>
          <a:bodyPr/>
          <a:lstStyle/>
          <a:p>
            <a:pPr marL="0" indent="0">
              <a:buNone/>
            </a:pPr>
            <a:r>
              <a:rPr lang="en-US" altLang="en-US" sz="2000" dirty="0" err="1">
                <a:latin typeface="Courier" pitchFamily="49" charset="0"/>
              </a:rPr>
              <a:t>SecurityControl</a:t>
            </a:r>
            <a:r>
              <a:rPr lang="en-US" altLang="en-US" sz="2000" dirty="0">
                <a:latin typeface="Courier" pitchFamily="49" charset="0"/>
              </a:rPr>
              <a:t> </a:t>
            </a:r>
            <a:r>
              <a:rPr lang="en-US" altLang="en-US" sz="2000" dirty="0" err="1">
                <a:latin typeface="Courier" pitchFamily="49" charset="0"/>
              </a:rPr>
              <a:t>secControl</a:t>
            </a:r>
            <a:r>
              <a:rPr lang="en-US" altLang="en-US" sz="2000" dirty="0">
                <a:latin typeface="Courier" pitchFamily="49" charset="0"/>
              </a:rPr>
              <a:t> = new </a:t>
            </a:r>
            <a:r>
              <a:rPr lang="en-US" altLang="en-US" sz="2000" dirty="0" err="1">
                <a:latin typeface="Courier" pitchFamily="49" charset="0"/>
              </a:rPr>
              <a:t>SecurityControl</a:t>
            </a:r>
            <a:r>
              <a:rPr lang="en-US" altLang="en-US" sz="2000" dirty="0">
                <a:latin typeface="Courier" pitchFamily="49" charset="0"/>
              </a:rPr>
              <a:t>();</a:t>
            </a:r>
          </a:p>
          <a:p>
            <a:pPr marL="0" indent="0">
              <a:buNone/>
            </a:pPr>
            <a:r>
              <a:rPr lang="en-US" altLang="en-US" sz="2000" dirty="0" err="1">
                <a:latin typeface="Courier" pitchFamily="49" charset="0"/>
              </a:rPr>
              <a:t>SecurityArmCommand</a:t>
            </a:r>
            <a:r>
              <a:rPr lang="en-US" altLang="en-US" sz="2000" dirty="0">
                <a:latin typeface="Courier" pitchFamily="49" charset="0"/>
              </a:rPr>
              <a:t> </a:t>
            </a:r>
            <a:r>
              <a:rPr lang="en-US" altLang="en-US" sz="2000" dirty="0" err="1">
                <a:latin typeface="Courier" pitchFamily="49" charset="0"/>
              </a:rPr>
              <a:t>secArm</a:t>
            </a:r>
            <a:r>
              <a:rPr lang="en-US" altLang="en-US" sz="2000" dirty="0">
                <a:latin typeface="Courier" pitchFamily="49" charset="0"/>
              </a:rPr>
              <a:t> = new </a:t>
            </a:r>
          </a:p>
          <a:p>
            <a:pPr marL="0" indent="0">
              <a:buNone/>
            </a:pPr>
            <a:r>
              <a:rPr lang="en-US" altLang="en-US" sz="2000" dirty="0">
                <a:latin typeface="Courier" pitchFamily="49" charset="0"/>
              </a:rPr>
              <a:t>                     </a:t>
            </a:r>
            <a:r>
              <a:rPr lang="en-US" altLang="en-US" sz="2000" dirty="0" err="1">
                <a:latin typeface="Courier" pitchFamily="49" charset="0"/>
              </a:rPr>
              <a:t>SecurityArmCommand</a:t>
            </a:r>
            <a:r>
              <a:rPr lang="en-US" altLang="en-US" sz="2000" dirty="0">
                <a:latin typeface="Courier" pitchFamily="49" charset="0"/>
              </a:rPr>
              <a:t>(</a:t>
            </a:r>
            <a:r>
              <a:rPr lang="en-US" altLang="en-US" sz="2000" dirty="0" err="1">
                <a:latin typeface="Courier" pitchFamily="49" charset="0"/>
              </a:rPr>
              <a:t>secControl</a:t>
            </a:r>
            <a:r>
              <a:rPr lang="en-US" altLang="en-US" sz="2000" dirty="0">
                <a:latin typeface="Courier" pitchFamily="49" charset="0"/>
              </a:rPr>
              <a:t>);</a:t>
            </a:r>
          </a:p>
          <a:p>
            <a:pPr marL="0" indent="0">
              <a:buNone/>
            </a:pPr>
            <a:r>
              <a:rPr lang="en-US" altLang="en-US" sz="2000" dirty="0" err="1">
                <a:latin typeface="Courier" pitchFamily="49" charset="0"/>
              </a:rPr>
              <a:t>SecurityDisarmCommand</a:t>
            </a:r>
            <a:r>
              <a:rPr lang="en-US" altLang="en-US" sz="2000" dirty="0">
                <a:latin typeface="Courier" pitchFamily="49" charset="0"/>
              </a:rPr>
              <a:t> </a:t>
            </a:r>
            <a:r>
              <a:rPr lang="en-US" altLang="en-US" sz="2000" dirty="0" err="1">
                <a:latin typeface="Courier" pitchFamily="49" charset="0"/>
              </a:rPr>
              <a:t>secDisarm</a:t>
            </a:r>
            <a:r>
              <a:rPr lang="en-US" altLang="en-US" sz="2000" dirty="0">
                <a:latin typeface="Courier" pitchFamily="49" charset="0"/>
              </a:rPr>
              <a:t> = new </a:t>
            </a:r>
          </a:p>
          <a:p>
            <a:pPr marL="0" indent="0">
              <a:buNone/>
            </a:pPr>
            <a:r>
              <a:rPr lang="en-US" altLang="en-US" sz="2000" dirty="0">
                <a:latin typeface="Courier" pitchFamily="49" charset="0"/>
              </a:rPr>
              <a:t>                     </a:t>
            </a:r>
            <a:r>
              <a:rPr lang="en-US" altLang="en-US" sz="2000" dirty="0" err="1">
                <a:latin typeface="Courier" pitchFamily="49" charset="0"/>
              </a:rPr>
              <a:t>SecurityDisarmCommand</a:t>
            </a:r>
            <a:r>
              <a:rPr lang="en-US" altLang="en-US" sz="2000" dirty="0">
                <a:latin typeface="Courier" pitchFamily="49" charset="0"/>
              </a:rPr>
              <a:t>(</a:t>
            </a:r>
            <a:r>
              <a:rPr lang="en-US" altLang="en-US" sz="2000" dirty="0" err="1">
                <a:latin typeface="Courier" pitchFamily="49" charset="0"/>
              </a:rPr>
              <a:t>secControl</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Stereo </a:t>
            </a:r>
            <a:r>
              <a:rPr lang="en-US" altLang="en-US" sz="2000" dirty="0" err="1">
                <a:latin typeface="Courier" pitchFamily="49" charset="0"/>
              </a:rPr>
              <a:t>stereo</a:t>
            </a:r>
            <a:r>
              <a:rPr lang="en-US" altLang="en-US" sz="2000" dirty="0">
                <a:latin typeface="Courier" pitchFamily="49" charset="0"/>
              </a:rPr>
              <a:t> = new Stereo();</a:t>
            </a:r>
          </a:p>
          <a:p>
            <a:pPr marL="0" indent="0">
              <a:buNone/>
            </a:pPr>
            <a:r>
              <a:rPr lang="en-US" altLang="en-US" sz="2000" dirty="0" err="1">
                <a:latin typeface="Courier" pitchFamily="49" charset="0"/>
              </a:rPr>
              <a:t>StereoOnWithCDCommand</a:t>
            </a:r>
            <a:r>
              <a:rPr lang="en-US" altLang="en-US" sz="2000" dirty="0">
                <a:latin typeface="Courier" pitchFamily="49" charset="0"/>
              </a:rPr>
              <a:t> </a:t>
            </a:r>
            <a:r>
              <a:rPr lang="en-US" altLang="en-US" sz="2000" dirty="0" err="1">
                <a:latin typeface="Courier" pitchFamily="49" charset="0"/>
              </a:rPr>
              <a:t>stereoOnWithCD</a:t>
            </a:r>
            <a:r>
              <a:rPr lang="en-US" altLang="en-US" sz="2000" dirty="0">
                <a:latin typeface="Courier" pitchFamily="49" charset="0"/>
              </a:rPr>
              <a:t> = new </a:t>
            </a:r>
          </a:p>
          <a:p>
            <a:pPr marL="0" indent="0">
              <a:buNone/>
            </a:pPr>
            <a:r>
              <a:rPr lang="en-US" altLang="en-US" sz="2000" dirty="0">
                <a:latin typeface="Courier" pitchFamily="49" charset="0"/>
              </a:rPr>
              <a:t>                     </a:t>
            </a:r>
            <a:r>
              <a:rPr lang="en-US" altLang="en-US" sz="2000" dirty="0" err="1">
                <a:latin typeface="Courier" pitchFamily="49" charset="0"/>
              </a:rPr>
              <a:t>StereoOnWithCDCommand</a:t>
            </a:r>
            <a:r>
              <a:rPr lang="en-US" altLang="en-US" sz="2000" dirty="0">
                <a:latin typeface="Courier" pitchFamily="49" charset="0"/>
              </a:rPr>
              <a:t>(stereo);</a:t>
            </a:r>
          </a:p>
          <a:p>
            <a:pPr marL="0" indent="0">
              <a:buNone/>
            </a:pPr>
            <a:r>
              <a:rPr lang="en-US" altLang="en-US" sz="2000" dirty="0" err="1">
                <a:latin typeface="Courier" pitchFamily="49" charset="0"/>
              </a:rPr>
              <a:t>StereoOnWithDVDCommand</a:t>
            </a:r>
            <a:r>
              <a:rPr lang="en-US" altLang="en-US" sz="2000" dirty="0">
                <a:latin typeface="Courier" pitchFamily="49" charset="0"/>
              </a:rPr>
              <a:t> </a:t>
            </a:r>
            <a:r>
              <a:rPr lang="en-US" altLang="en-US" sz="2000" dirty="0" err="1">
                <a:latin typeface="Courier" pitchFamily="49" charset="0"/>
              </a:rPr>
              <a:t>stereoOnWithDVD</a:t>
            </a:r>
            <a:r>
              <a:rPr lang="en-US" altLang="en-US" sz="2000" dirty="0">
                <a:latin typeface="Courier" pitchFamily="49" charset="0"/>
              </a:rPr>
              <a:t> = new </a:t>
            </a:r>
          </a:p>
          <a:p>
            <a:pPr marL="0" indent="0">
              <a:buNone/>
            </a:pPr>
            <a:r>
              <a:rPr lang="en-US" altLang="en-US" sz="2000" dirty="0">
                <a:latin typeface="Courier" pitchFamily="49" charset="0"/>
              </a:rPr>
              <a:t>                     </a:t>
            </a:r>
            <a:r>
              <a:rPr lang="en-US" altLang="en-US" sz="2000" dirty="0" err="1">
                <a:latin typeface="Courier" pitchFamily="49" charset="0"/>
              </a:rPr>
              <a:t>StereoOnWithDVDCommand</a:t>
            </a:r>
            <a:r>
              <a:rPr lang="en-US" altLang="en-US" sz="2000" dirty="0">
                <a:latin typeface="Courier" pitchFamily="49" charset="0"/>
              </a:rPr>
              <a:t>(stereo);</a:t>
            </a:r>
          </a:p>
          <a:p>
            <a:pPr marL="0" indent="0">
              <a:buNone/>
            </a:pPr>
            <a:r>
              <a:rPr lang="en-US" altLang="en-US" sz="2000" dirty="0" err="1">
                <a:latin typeface="Courier" pitchFamily="49" charset="0"/>
              </a:rPr>
              <a:t>StereoOnWithRadioCommand</a:t>
            </a:r>
            <a:r>
              <a:rPr lang="en-US" altLang="en-US" sz="2000" dirty="0">
                <a:latin typeface="Courier" pitchFamily="49" charset="0"/>
              </a:rPr>
              <a:t> </a:t>
            </a:r>
            <a:r>
              <a:rPr lang="en-US" altLang="en-US" sz="2000" dirty="0" err="1">
                <a:latin typeface="Courier" pitchFamily="49" charset="0"/>
              </a:rPr>
              <a:t>stereoOnWithRadio</a:t>
            </a:r>
            <a:r>
              <a:rPr lang="en-US" altLang="en-US" sz="2000" dirty="0">
                <a:latin typeface="Courier" pitchFamily="49" charset="0"/>
              </a:rPr>
              <a:t> = new </a:t>
            </a:r>
          </a:p>
          <a:p>
            <a:pPr marL="0" indent="0">
              <a:buNone/>
            </a:pPr>
            <a:r>
              <a:rPr lang="en-US" altLang="en-US" sz="2000" dirty="0">
                <a:latin typeface="Courier" pitchFamily="49" charset="0"/>
              </a:rPr>
              <a:t>                     </a:t>
            </a:r>
            <a:r>
              <a:rPr lang="en-US" altLang="en-US" sz="2000" dirty="0" err="1">
                <a:latin typeface="Courier" pitchFamily="49" charset="0"/>
              </a:rPr>
              <a:t>StereoOnWithRadioCommand</a:t>
            </a:r>
            <a:r>
              <a:rPr lang="en-US" altLang="en-US" sz="2000" dirty="0">
                <a:latin typeface="Courier" pitchFamily="49" charset="0"/>
              </a:rPr>
              <a:t>(stereo);</a:t>
            </a:r>
          </a:p>
          <a:p>
            <a:pPr marL="0" indent="0">
              <a:buNone/>
            </a:pPr>
            <a:r>
              <a:rPr lang="en-US" altLang="en-US" sz="2000" dirty="0" err="1">
                <a:latin typeface="Courier" pitchFamily="49" charset="0"/>
              </a:rPr>
              <a:t>StereoOffCommand</a:t>
            </a:r>
            <a:r>
              <a:rPr lang="en-US" altLang="en-US" sz="2000" dirty="0">
                <a:latin typeface="Courier" pitchFamily="49" charset="0"/>
              </a:rPr>
              <a:t> </a:t>
            </a:r>
            <a:r>
              <a:rPr lang="en-US" altLang="en-US" sz="2000" dirty="0" err="1">
                <a:latin typeface="Courier" pitchFamily="49" charset="0"/>
              </a:rPr>
              <a:t>stereoOff</a:t>
            </a:r>
            <a:r>
              <a:rPr lang="en-US" altLang="en-US" sz="2000" dirty="0">
                <a:latin typeface="Courier" pitchFamily="49" charset="0"/>
              </a:rPr>
              <a:t> = new </a:t>
            </a:r>
          </a:p>
          <a:p>
            <a:pPr marL="0" indent="0">
              <a:buNone/>
            </a:pPr>
            <a:r>
              <a:rPr lang="en-US" altLang="en-US" sz="2000" dirty="0">
                <a:latin typeface="Courier" pitchFamily="49" charset="0"/>
              </a:rPr>
              <a:t>                     </a:t>
            </a:r>
            <a:r>
              <a:rPr lang="en-US" altLang="en-US" sz="2000" dirty="0" err="1">
                <a:latin typeface="Courier" pitchFamily="49" charset="0"/>
              </a:rPr>
              <a:t>StereoOffCommand</a:t>
            </a:r>
            <a:r>
              <a:rPr lang="en-US" altLang="en-US" sz="2000" dirty="0">
                <a:latin typeface="Courier" pitchFamily="49" charset="0"/>
              </a:rPr>
              <a:t>(stereo);</a:t>
            </a:r>
          </a:p>
          <a:p>
            <a:pPr marL="0" indent="0">
              <a:buNone/>
            </a:pPr>
            <a:endParaRPr lang="en-US" altLang="en-US" sz="2000" dirty="0">
              <a:latin typeface="Courier" pitchFamily="49" charset="0"/>
            </a:endParaRPr>
          </a:p>
        </p:txBody>
      </p:sp>
      <p:sp>
        <p:nvSpPr>
          <p:cNvPr id="3" name="Rectangle 15">
            <a:extLst>
              <a:ext uri="{FF2B5EF4-FFF2-40B4-BE49-F238E27FC236}">
                <a16:creationId xmlns:a16="http://schemas.microsoft.com/office/drawing/2014/main" id="{F351569B-E85F-9346-1134-E9DFC4580E4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26</a:t>
            </a:fld>
            <a:endParaRPr lang="en-US" dirty="0"/>
          </a:p>
        </p:txBody>
      </p:sp>
      <p:sp>
        <p:nvSpPr>
          <p:cNvPr id="5" name="TextBox 4">
            <a:extLst>
              <a:ext uri="{FF2B5EF4-FFF2-40B4-BE49-F238E27FC236}">
                <a16:creationId xmlns:a16="http://schemas.microsoft.com/office/drawing/2014/main" id="{7098A9FF-EF9D-D520-DCB3-FF67D31279F5}"/>
              </a:ext>
            </a:extLst>
          </p:cNvPr>
          <p:cNvSpPr txBox="1"/>
          <p:nvPr/>
        </p:nvSpPr>
        <p:spPr>
          <a:xfrm>
            <a:off x="2252663" y="7460605"/>
            <a:ext cx="4600574" cy="461665"/>
          </a:xfrm>
          <a:prstGeom prst="rect">
            <a:avLst/>
          </a:prstGeom>
          <a:noFill/>
        </p:spPr>
        <p:txBody>
          <a:bodyPr wrap="square">
            <a:spAutoFit/>
          </a:bodyPr>
          <a:lstStyle/>
          <a:p>
            <a:r>
              <a:rPr lang="en-US" altLang="en-US" sz="2400" dirty="0">
                <a:latin typeface="Courier" pitchFamily="49" charset="0"/>
              </a:rPr>
              <a:t> </a:t>
            </a:r>
            <a:endParaRPr lang="en-GB" dirty="0"/>
          </a:p>
        </p:txBody>
      </p:sp>
      <p:sp>
        <p:nvSpPr>
          <p:cNvPr id="6" name="Rectangle 5">
            <a:extLst>
              <a:ext uri="{FF2B5EF4-FFF2-40B4-BE49-F238E27FC236}">
                <a16:creationId xmlns:a16="http://schemas.microsoft.com/office/drawing/2014/main" id="{C850B49A-672C-4E84-EB0D-6E50250783EC}"/>
              </a:ext>
            </a:extLst>
          </p:cNvPr>
          <p:cNvSpPr/>
          <p:nvPr/>
        </p:nvSpPr>
        <p:spPr bwMode="auto">
          <a:xfrm>
            <a:off x="432656" y="792480"/>
            <a:ext cx="8482744" cy="187452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3EBAFF68-1DBD-7509-A903-E0AA1C656DB0}"/>
              </a:ext>
            </a:extLst>
          </p:cNvPr>
          <p:cNvSpPr/>
          <p:nvPr/>
        </p:nvSpPr>
        <p:spPr bwMode="auto">
          <a:xfrm>
            <a:off x="413606" y="2971800"/>
            <a:ext cx="8349394" cy="32766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358A34EA-00AD-83D4-0A4E-342E7393EED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932168339"/>
      </p:ext>
    </p:extLst>
  </p:cSld>
  <p:clrMapOvr>
    <a:masterClrMapping/>
  </p:clrMapOvr>
  <mc:AlternateContent xmlns:mc="http://schemas.openxmlformats.org/markup-compatibility/2006">
    <mc:Choice xmlns:p14="http://schemas.microsoft.com/office/powerpoint/2010/main" Requires="p14">
      <p:transition spd="slow" advTm="15543">
        <p14:vortex dir="r"/>
      </p:transition>
    </mc:Choice>
    <mc:Fallback>
      <p:transition spd="slow" advTm="155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bldLst>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FA82A-3192-622E-2104-A20AD7CA68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7F88D-7BDC-A796-4D50-EA5DF492A245}"/>
              </a:ext>
            </a:extLst>
          </p:cNvPr>
          <p:cNvSpPr>
            <a:spLocks noGrp="1"/>
          </p:cNvSpPr>
          <p:nvPr>
            <p:ph type="title"/>
          </p:nvPr>
        </p:nvSpPr>
        <p:spPr/>
        <p:txBody>
          <a:bodyPr/>
          <a:lstStyle/>
          <a:p>
            <a:pPr>
              <a:defRPr/>
            </a:pPr>
            <a:r>
              <a:rPr lang="en-US" dirty="0"/>
              <a:t>Using Our New Remote Control</a:t>
            </a:r>
            <a:endParaRPr lang="en-SG" dirty="0"/>
          </a:p>
        </p:txBody>
      </p:sp>
      <p:sp>
        <p:nvSpPr>
          <p:cNvPr id="31748" name="Content Placeholder 2">
            <a:extLst>
              <a:ext uri="{FF2B5EF4-FFF2-40B4-BE49-F238E27FC236}">
                <a16:creationId xmlns:a16="http://schemas.microsoft.com/office/drawing/2014/main" id="{C77DAE5A-8834-1140-2ED9-D09DC8DE2918}"/>
              </a:ext>
            </a:extLst>
          </p:cNvPr>
          <p:cNvSpPr>
            <a:spLocks noGrp="1"/>
          </p:cNvSpPr>
          <p:nvPr>
            <p:ph idx="1"/>
          </p:nvPr>
        </p:nvSpPr>
        <p:spPr>
          <a:xfrm>
            <a:off x="432656" y="762000"/>
            <a:ext cx="8610600" cy="5029200"/>
          </a:xfrm>
        </p:spPr>
        <p:txBody>
          <a:bodyPr/>
          <a:lstStyle/>
          <a:p>
            <a:pPr marL="0" indent="0">
              <a:buNone/>
            </a:pPr>
            <a:r>
              <a:rPr lang="en-US" altLang="en-US" sz="2000" dirty="0" err="1">
                <a:latin typeface="Courier" pitchFamily="49" charset="0"/>
              </a:rPr>
              <a:t>remoteControl.setCommand</a:t>
            </a:r>
            <a:r>
              <a:rPr lang="en-US" altLang="en-US" sz="2000" dirty="0">
                <a:latin typeface="Courier" pitchFamily="49" charset="0"/>
              </a:rPr>
              <a:t>(0, </a:t>
            </a:r>
            <a:r>
              <a:rPr lang="en-US" altLang="en-US" sz="2000" dirty="0" err="1">
                <a:latin typeface="Courier" pitchFamily="49" charset="0"/>
              </a:rPr>
              <a:t>livingRoomLightOn</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livingRoomLightOff</a:t>
            </a:r>
            <a:r>
              <a:rPr lang="en-US" altLang="en-US" sz="2000" dirty="0">
                <a:latin typeface="Courier" pitchFamily="49" charset="0"/>
              </a:rPr>
              <a:t>);</a:t>
            </a:r>
          </a:p>
          <a:p>
            <a:pPr marL="0" indent="0">
              <a:buNone/>
            </a:pPr>
            <a:r>
              <a:rPr lang="en-US" altLang="en-US" sz="2000" dirty="0" err="1">
                <a:latin typeface="Courier" pitchFamily="49" charset="0"/>
              </a:rPr>
              <a:t>remoteControl.setCommand</a:t>
            </a:r>
            <a:r>
              <a:rPr lang="en-US" altLang="en-US" sz="2000" dirty="0">
                <a:latin typeface="Courier" pitchFamily="49" charset="0"/>
              </a:rPr>
              <a:t>(1, </a:t>
            </a:r>
            <a:r>
              <a:rPr lang="en-US" altLang="en-US" sz="2000" dirty="0" err="1">
                <a:latin typeface="Courier" pitchFamily="49" charset="0"/>
              </a:rPr>
              <a:t>kitchenLightOn</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kitchenLightOff</a:t>
            </a:r>
            <a:r>
              <a:rPr lang="en-US" altLang="en-US" sz="2000" dirty="0">
                <a:latin typeface="Courier" pitchFamily="49" charset="0"/>
              </a:rPr>
              <a:t>);</a:t>
            </a:r>
          </a:p>
          <a:p>
            <a:pPr marL="0" indent="0">
              <a:buNone/>
            </a:pPr>
            <a:r>
              <a:rPr lang="en-US" altLang="en-US" sz="2000" dirty="0" err="1">
                <a:latin typeface="Courier" pitchFamily="49" charset="0"/>
              </a:rPr>
              <a:t>remoteControl.setCommand</a:t>
            </a:r>
            <a:r>
              <a:rPr lang="en-US" altLang="en-US" sz="2000" dirty="0">
                <a:latin typeface="Courier" pitchFamily="49" charset="0"/>
              </a:rPr>
              <a:t>(2, </a:t>
            </a:r>
            <a:r>
              <a:rPr lang="en-US" altLang="en-US" sz="2000" dirty="0" err="1">
                <a:latin typeface="Courier" pitchFamily="49" charset="0"/>
              </a:rPr>
              <a:t>secArm</a:t>
            </a:r>
            <a:r>
              <a:rPr lang="en-US" altLang="en-US" sz="2000" dirty="0">
                <a:latin typeface="Courier" pitchFamily="49" charset="0"/>
              </a:rPr>
              <a:t>, </a:t>
            </a:r>
            <a:r>
              <a:rPr lang="en-US" altLang="en-US" sz="2000" dirty="0" err="1">
                <a:latin typeface="Courier" pitchFamily="49" charset="0"/>
              </a:rPr>
              <a:t>secDisarm</a:t>
            </a:r>
            <a:r>
              <a:rPr lang="en-US" altLang="en-US" sz="2000" dirty="0">
                <a:latin typeface="Courier" pitchFamily="49" charset="0"/>
              </a:rPr>
              <a:t>);</a:t>
            </a:r>
          </a:p>
          <a:p>
            <a:pPr marL="0" indent="0">
              <a:buNone/>
            </a:pPr>
            <a:r>
              <a:rPr lang="en-US" altLang="en-US" sz="2000" dirty="0" err="1">
                <a:latin typeface="Courier" pitchFamily="49" charset="0"/>
              </a:rPr>
              <a:t>remoteControl.setCommand</a:t>
            </a:r>
            <a:r>
              <a:rPr lang="en-US" altLang="en-US" sz="2000" dirty="0">
                <a:latin typeface="Courier" pitchFamily="49" charset="0"/>
              </a:rPr>
              <a:t>(3, </a:t>
            </a:r>
            <a:r>
              <a:rPr lang="en-US" altLang="en-US" sz="2000" dirty="0" err="1">
                <a:latin typeface="Courier" pitchFamily="49" charset="0"/>
              </a:rPr>
              <a:t>stereoOnWithCD</a:t>
            </a:r>
            <a:r>
              <a:rPr lang="en-US" altLang="en-US" sz="2000" dirty="0">
                <a:latin typeface="Courier" pitchFamily="49" charset="0"/>
              </a:rPr>
              <a:t>, </a:t>
            </a:r>
            <a:r>
              <a:rPr lang="en-US" altLang="en-US" sz="2000" dirty="0" err="1">
                <a:latin typeface="Courier" pitchFamily="49" charset="0"/>
              </a:rPr>
              <a:t>stereoOff</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err="1">
                <a:latin typeface="Courier" pitchFamily="49" charset="0"/>
              </a:rPr>
              <a:t>remoteControl.onButtonPushed</a:t>
            </a:r>
            <a:r>
              <a:rPr lang="en-US" altLang="en-US" sz="2000" dirty="0">
                <a:latin typeface="Courier" pitchFamily="49" charset="0"/>
              </a:rPr>
              <a:t>(0);</a:t>
            </a:r>
          </a:p>
          <a:p>
            <a:pPr marL="0" indent="0">
              <a:buNone/>
            </a:pPr>
            <a:r>
              <a:rPr lang="en-US" altLang="en-US" sz="2000" dirty="0" err="1">
                <a:latin typeface="Courier" pitchFamily="49" charset="0"/>
              </a:rPr>
              <a:t>remoteControl.offButtonPushed</a:t>
            </a:r>
            <a:r>
              <a:rPr lang="en-US" altLang="en-US" sz="2000" dirty="0">
                <a:latin typeface="Courier" pitchFamily="49" charset="0"/>
              </a:rPr>
              <a:t>(0);</a:t>
            </a:r>
          </a:p>
          <a:p>
            <a:pPr marL="0" indent="0">
              <a:buNone/>
            </a:pPr>
            <a:r>
              <a:rPr lang="en-US" altLang="en-US" sz="2000" dirty="0" err="1">
                <a:latin typeface="Courier" pitchFamily="49" charset="0"/>
              </a:rPr>
              <a:t>remoteControl.onButtonPushed</a:t>
            </a:r>
            <a:r>
              <a:rPr lang="en-US" altLang="en-US" sz="2000" dirty="0">
                <a:latin typeface="Courier" pitchFamily="49" charset="0"/>
              </a:rPr>
              <a:t>(1);</a:t>
            </a:r>
          </a:p>
          <a:p>
            <a:pPr marL="0" indent="0">
              <a:buNone/>
            </a:pPr>
            <a:r>
              <a:rPr lang="en-US" altLang="en-US" sz="2000" dirty="0" err="1">
                <a:latin typeface="Courier" pitchFamily="49" charset="0"/>
              </a:rPr>
              <a:t>remoteControl.offButtonPushed</a:t>
            </a:r>
            <a:r>
              <a:rPr lang="en-US" altLang="en-US" sz="2000" dirty="0">
                <a:latin typeface="Courier" pitchFamily="49" charset="0"/>
              </a:rPr>
              <a:t>(1);</a:t>
            </a:r>
          </a:p>
          <a:p>
            <a:pPr marL="0" indent="0">
              <a:buNone/>
            </a:pPr>
            <a:r>
              <a:rPr lang="en-US" altLang="en-US" sz="2000" dirty="0" err="1">
                <a:latin typeface="Courier" pitchFamily="49" charset="0"/>
              </a:rPr>
              <a:t>remoteControl.onButtonPushed</a:t>
            </a:r>
            <a:r>
              <a:rPr lang="en-US" altLang="en-US" sz="2000" dirty="0">
                <a:latin typeface="Courier" pitchFamily="49" charset="0"/>
              </a:rPr>
              <a:t>(2);</a:t>
            </a:r>
          </a:p>
          <a:p>
            <a:pPr marL="0" indent="0">
              <a:buNone/>
            </a:pPr>
            <a:r>
              <a:rPr lang="en-US" altLang="en-US" sz="2000" dirty="0" err="1">
                <a:latin typeface="Courier" pitchFamily="49" charset="0"/>
              </a:rPr>
              <a:t>remoteControl.offButtonPushed</a:t>
            </a:r>
            <a:r>
              <a:rPr lang="en-US" altLang="en-US" sz="2000" dirty="0">
                <a:latin typeface="Courier" pitchFamily="49" charset="0"/>
              </a:rPr>
              <a:t>(2);</a:t>
            </a:r>
          </a:p>
          <a:p>
            <a:pPr marL="0" indent="0">
              <a:buNone/>
            </a:pPr>
            <a:r>
              <a:rPr lang="en-US" altLang="en-US" sz="2000" dirty="0" err="1">
                <a:latin typeface="Courier" pitchFamily="49" charset="0"/>
              </a:rPr>
              <a:t>remoteControl.onButtonPushed</a:t>
            </a:r>
            <a:r>
              <a:rPr lang="en-US" altLang="en-US" sz="2000" dirty="0">
                <a:latin typeface="Courier" pitchFamily="49" charset="0"/>
              </a:rPr>
              <a:t>(3);</a:t>
            </a:r>
          </a:p>
          <a:p>
            <a:pPr marL="0" indent="0">
              <a:buNone/>
            </a:pPr>
            <a:r>
              <a:rPr lang="en-US" altLang="en-US" sz="2000" dirty="0" err="1">
                <a:latin typeface="Courier" pitchFamily="49" charset="0"/>
              </a:rPr>
              <a:t>remoteControl.offButtonPushed</a:t>
            </a:r>
            <a:r>
              <a:rPr lang="en-US" altLang="en-US" sz="2000" dirty="0">
                <a:latin typeface="Courier" pitchFamily="49" charset="0"/>
              </a:rPr>
              <a:t>(3);</a:t>
            </a:r>
          </a:p>
        </p:txBody>
      </p:sp>
      <p:sp>
        <p:nvSpPr>
          <p:cNvPr id="3" name="Rectangle 15">
            <a:extLst>
              <a:ext uri="{FF2B5EF4-FFF2-40B4-BE49-F238E27FC236}">
                <a16:creationId xmlns:a16="http://schemas.microsoft.com/office/drawing/2014/main" id="{0BF1A4EA-7D6D-D095-C7D9-F41AC709A44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27</a:t>
            </a:fld>
            <a:endParaRPr lang="en-US" dirty="0"/>
          </a:p>
        </p:txBody>
      </p:sp>
      <p:sp>
        <p:nvSpPr>
          <p:cNvPr id="5" name="TextBox 4">
            <a:extLst>
              <a:ext uri="{FF2B5EF4-FFF2-40B4-BE49-F238E27FC236}">
                <a16:creationId xmlns:a16="http://schemas.microsoft.com/office/drawing/2014/main" id="{23FCA9F0-8683-A22B-62A7-917C2C958883}"/>
              </a:ext>
            </a:extLst>
          </p:cNvPr>
          <p:cNvSpPr txBox="1"/>
          <p:nvPr/>
        </p:nvSpPr>
        <p:spPr>
          <a:xfrm>
            <a:off x="2252663" y="7460605"/>
            <a:ext cx="4600574" cy="461665"/>
          </a:xfrm>
          <a:prstGeom prst="rect">
            <a:avLst/>
          </a:prstGeom>
          <a:noFill/>
        </p:spPr>
        <p:txBody>
          <a:bodyPr wrap="square">
            <a:spAutoFit/>
          </a:bodyPr>
          <a:lstStyle/>
          <a:p>
            <a:r>
              <a:rPr lang="en-US" altLang="en-US" sz="2400" dirty="0">
                <a:latin typeface="Courier" pitchFamily="49" charset="0"/>
              </a:rPr>
              <a:t> </a:t>
            </a:r>
            <a:endParaRPr lang="en-GB" dirty="0"/>
          </a:p>
        </p:txBody>
      </p:sp>
      <p:sp>
        <p:nvSpPr>
          <p:cNvPr id="4" name="Rectangle 3">
            <a:extLst>
              <a:ext uri="{FF2B5EF4-FFF2-40B4-BE49-F238E27FC236}">
                <a16:creationId xmlns:a16="http://schemas.microsoft.com/office/drawing/2014/main" id="{82E3D9F8-712D-0022-24B8-9DB59186E5FA}"/>
              </a:ext>
            </a:extLst>
          </p:cNvPr>
          <p:cNvSpPr/>
          <p:nvPr/>
        </p:nvSpPr>
        <p:spPr bwMode="auto">
          <a:xfrm>
            <a:off x="413606" y="772160"/>
            <a:ext cx="8501794" cy="219964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026" name="Picture 2" descr="Meme Maker - PUSH ALL THE BUTTONS Meme Generator!">
            <a:extLst>
              <a:ext uri="{FF2B5EF4-FFF2-40B4-BE49-F238E27FC236}">
                <a16:creationId xmlns:a16="http://schemas.microsoft.com/office/drawing/2014/main" id="{72F2D2D1-5EB6-96F5-1052-CEAD8D2411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8913" y="3650605"/>
            <a:ext cx="2935826" cy="207556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BC45B7F7-3741-8FD3-83F7-DFB09B22D77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006758511"/>
      </p:ext>
    </p:extLst>
  </p:cSld>
  <p:clrMapOvr>
    <a:masterClrMapping/>
  </p:clrMapOvr>
  <mc:AlternateContent xmlns:mc="http://schemas.openxmlformats.org/markup-compatibility/2006">
    <mc:Choice xmlns:p14="http://schemas.microsoft.com/office/powerpoint/2010/main" Requires="p14">
      <p:transition spd="slow" advTm="32915">
        <p14:vortex dir="r"/>
      </p:transition>
    </mc:Choice>
    <mc:Fallback>
      <p:transition spd="slow" advTm="329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1000" fill="hold"/>
                                        <p:tgtEl>
                                          <p:spTgt spid="1026"/>
                                        </p:tgtEl>
                                        <p:attrNameLst>
                                          <p:attrName>ppt_w</p:attrName>
                                        </p:attrNameLst>
                                      </p:cBhvr>
                                      <p:tavLst>
                                        <p:tav tm="0">
                                          <p:val>
                                            <p:fltVal val="0"/>
                                          </p:val>
                                        </p:tav>
                                        <p:tav tm="100000">
                                          <p:val>
                                            <p:strVal val="#ppt_w"/>
                                          </p:val>
                                        </p:tav>
                                      </p:tavLst>
                                    </p:anim>
                                    <p:anim calcmode="lin" valueType="num">
                                      <p:cBhvr>
                                        <p:cTn id="17" dur="1000" fill="hold"/>
                                        <p:tgtEl>
                                          <p:spTgt spid="1026"/>
                                        </p:tgtEl>
                                        <p:attrNameLst>
                                          <p:attrName>ppt_h</p:attrName>
                                        </p:attrNameLst>
                                      </p:cBhvr>
                                      <p:tavLst>
                                        <p:tav tm="0">
                                          <p:val>
                                            <p:fltVal val="0"/>
                                          </p:val>
                                        </p:tav>
                                        <p:tav tm="100000">
                                          <p:val>
                                            <p:strVal val="#ppt_h"/>
                                          </p:val>
                                        </p:tav>
                                      </p:tavLst>
                                    </p:anim>
                                    <p:anim calcmode="lin" valueType="num">
                                      <p:cBhvr>
                                        <p:cTn id="18" dur="1000" fill="hold"/>
                                        <p:tgtEl>
                                          <p:spTgt spid="1026"/>
                                        </p:tgtEl>
                                        <p:attrNameLst>
                                          <p:attrName>style.rotation</p:attrName>
                                        </p:attrNameLst>
                                      </p:cBhvr>
                                      <p:tavLst>
                                        <p:tav tm="0">
                                          <p:val>
                                            <p:fltVal val="90"/>
                                          </p:val>
                                        </p:tav>
                                        <p:tav tm="100000">
                                          <p:val>
                                            <p:fltVal val="0"/>
                                          </p:val>
                                        </p:tav>
                                      </p:tavLst>
                                    </p:anim>
                                    <p:animEffect transition="in" filter="fade">
                                      <p:cBhvr>
                                        <p:cTn id="19"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3"/>
                </p:tgtEl>
              </p:cMediaNode>
            </p:audio>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B322C-04FD-A5DA-0557-4338812F6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57C6A-E983-0F26-E02B-141D76B178AF}"/>
              </a:ext>
            </a:extLst>
          </p:cNvPr>
          <p:cNvSpPr>
            <a:spLocks noGrp="1"/>
          </p:cNvSpPr>
          <p:nvPr>
            <p:ph type="title"/>
          </p:nvPr>
        </p:nvSpPr>
        <p:spPr/>
        <p:txBody>
          <a:bodyPr/>
          <a:lstStyle/>
          <a:p>
            <a:pPr>
              <a:defRPr/>
            </a:pPr>
            <a:r>
              <a:rPr lang="en-US" dirty="0"/>
              <a:t>Using Our New Remote Control</a:t>
            </a:r>
            <a:endParaRPr lang="en-SG" dirty="0"/>
          </a:p>
        </p:txBody>
      </p:sp>
      <p:sp>
        <p:nvSpPr>
          <p:cNvPr id="9" name="TextBox 8">
            <a:extLst>
              <a:ext uri="{FF2B5EF4-FFF2-40B4-BE49-F238E27FC236}">
                <a16:creationId xmlns:a16="http://schemas.microsoft.com/office/drawing/2014/main" id="{06549359-A6D0-96F7-CBB8-D851D8CF9202}"/>
              </a:ext>
            </a:extLst>
          </p:cNvPr>
          <p:cNvSpPr txBox="1"/>
          <p:nvPr/>
        </p:nvSpPr>
        <p:spPr>
          <a:xfrm>
            <a:off x="923423" y="1516201"/>
            <a:ext cx="7259054" cy="3170099"/>
          </a:xfrm>
          <a:prstGeom prst="rect">
            <a:avLst/>
          </a:prstGeom>
          <a:noFill/>
          <a:ln>
            <a:solidFill>
              <a:schemeClr val="accent1"/>
            </a:solidFill>
          </a:ln>
        </p:spPr>
        <p:txBody>
          <a:bodyPr wrap="square" rtlCol="0">
            <a:spAutoFit/>
          </a:bodyPr>
          <a:lstStyle/>
          <a:p>
            <a:r>
              <a:rPr lang="en-US" sz="2000" dirty="0">
                <a:latin typeface="Courier New" panose="02070309020205020404" pitchFamily="49" charset="0"/>
                <a:cs typeface="Courier New" panose="02070309020205020404" pitchFamily="49" charset="0"/>
              </a:rPr>
              <a:t>Living Room Light is ON.</a:t>
            </a:r>
          </a:p>
          <a:p>
            <a:r>
              <a:rPr lang="en-US" sz="2000" dirty="0">
                <a:latin typeface="Courier New" panose="02070309020205020404" pitchFamily="49" charset="0"/>
                <a:cs typeface="Courier New" panose="02070309020205020404" pitchFamily="49" charset="0"/>
              </a:rPr>
              <a:t>Living Room Light is OFF.</a:t>
            </a:r>
          </a:p>
          <a:p>
            <a:r>
              <a:rPr lang="en-US" sz="2000" dirty="0">
                <a:latin typeface="Courier New" panose="02070309020205020404" pitchFamily="49" charset="0"/>
                <a:cs typeface="Courier New" panose="02070309020205020404" pitchFamily="49" charset="0"/>
              </a:rPr>
              <a:t>Kitchen Light is ON.</a:t>
            </a:r>
          </a:p>
          <a:p>
            <a:r>
              <a:rPr lang="en-US" sz="2000" dirty="0">
                <a:latin typeface="Courier New" panose="02070309020205020404" pitchFamily="49" charset="0"/>
                <a:cs typeface="Courier New" panose="02070309020205020404" pitchFamily="49" charset="0"/>
              </a:rPr>
              <a:t>Kitchen Light is OFF.</a:t>
            </a:r>
          </a:p>
          <a:p>
            <a:r>
              <a:rPr lang="en-US" sz="2000" dirty="0">
                <a:latin typeface="Courier New" panose="02070309020205020404" pitchFamily="49" charset="0"/>
                <a:cs typeface="Courier New" panose="02070309020205020404" pitchFamily="49" charset="0"/>
              </a:rPr>
              <a:t>Security system is ARMED.</a:t>
            </a:r>
          </a:p>
          <a:p>
            <a:r>
              <a:rPr lang="en-US" sz="2000" dirty="0">
                <a:latin typeface="Courier New" panose="02070309020205020404" pitchFamily="49" charset="0"/>
                <a:cs typeface="Courier New" panose="02070309020205020404" pitchFamily="49" charset="0"/>
              </a:rPr>
              <a:t>Security system is DISARMED.</a:t>
            </a:r>
          </a:p>
          <a:p>
            <a:r>
              <a:rPr lang="en-US" sz="2000" dirty="0">
                <a:latin typeface="Courier New" panose="02070309020205020404" pitchFamily="49" charset="0"/>
                <a:cs typeface="Courier New" panose="02070309020205020404" pitchFamily="49" charset="0"/>
              </a:rPr>
              <a:t>Stereo is ON.</a:t>
            </a:r>
          </a:p>
          <a:p>
            <a:r>
              <a:rPr lang="en-US" sz="2000" dirty="0">
                <a:latin typeface="Courier New" panose="02070309020205020404" pitchFamily="49" charset="0"/>
                <a:cs typeface="Courier New" panose="02070309020205020404" pitchFamily="49" charset="0"/>
              </a:rPr>
              <a:t>Stereo Mode set to CD.</a:t>
            </a:r>
          </a:p>
          <a:p>
            <a:r>
              <a:rPr lang="en-US" sz="2000" dirty="0">
                <a:latin typeface="Courier New" panose="02070309020205020404" pitchFamily="49" charset="0"/>
                <a:cs typeface="Courier New" panose="02070309020205020404" pitchFamily="49" charset="0"/>
              </a:rPr>
              <a:t>Stereo volume set to 11.</a:t>
            </a:r>
          </a:p>
          <a:p>
            <a:r>
              <a:rPr lang="en-US" sz="2000" dirty="0">
                <a:latin typeface="Courier New" panose="02070309020205020404" pitchFamily="49" charset="0"/>
                <a:cs typeface="Courier New" panose="02070309020205020404" pitchFamily="49" charset="0"/>
              </a:rPr>
              <a:t>Stereo is OFF.</a:t>
            </a:r>
            <a:endParaRPr lang="en-GB" sz="2000" dirty="0">
              <a:latin typeface="Courier New" panose="02070309020205020404" pitchFamily="49" charset="0"/>
              <a:cs typeface="Courier New" panose="02070309020205020404" pitchFamily="49" charset="0"/>
            </a:endParaRPr>
          </a:p>
        </p:txBody>
      </p:sp>
      <p:sp>
        <p:nvSpPr>
          <p:cNvPr id="3" name="Rectangle 15">
            <a:extLst>
              <a:ext uri="{FF2B5EF4-FFF2-40B4-BE49-F238E27FC236}">
                <a16:creationId xmlns:a16="http://schemas.microsoft.com/office/drawing/2014/main" id="{69FAAB33-A25C-0BE6-0A82-14FA232407E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28</a:t>
            </a:fld>
            <a:endParaRPr lang="en-US" dirty="0"/>
          </a:p>
        </p:txBody>
      </p:sp>
      <p:sp>
        <p:nvSpPr>
          <p:cNvPr id="5" name="TextBox 4">
            <a:extLst>
              <a:ext uri="{FF2B5EF4-FFF2-40B4-BE49-F238E27FC236}">
                <a16:creationId xmlns:a16="http://schemas.microsoft.com/office/drawing/2014/main" id="{38942930-8A59-3A06-7B95-318A457B66F7}"/>
              </a:ext>
            </a:extLst>
          </p:cNvPr>
          <p:cNvSpPr txBox="1"/>
          <p:nvPr/>
        </p:nvSpPr>
        <p:spPr>
          <a:xfrm>
            <a:off x="2252663" y="7460605"/>
            <a:ext cx="4600574" cy="461665"/>
          </a:xfrm>
          <a:prstGeom prst="rect">
            <a:avLst/>
          </a:prstGeom>
          <a:noFill/>
        </p:spPr>
        <p:txBody>
          <a:bodyPr wrap="square">
            <a:spAutoFit/>
          </a:bodyPr>
          <a:lstStyle/>
          <a:p>
            <a:r>
              <a:rPr lang="en-US" altLang="en-US" sz="2400" dirty="0">
                <a:latin typeface="Courier" pitchFamily="49" charset="0"/>
              </a:rPr>
              <a:t> </a:t>
            </a:r>
            <a:endParaRPr lang="en-GB" dirty="0"/>
          </a:p>
        </p:txBody>
      </p:sp>
      <p:sp>
        <p:nvSpPr>
          <p:cNvPr id="6" name="Content Placeholder 2">
            <a:extLst>
              <a:ext uri="{FF2B5EF4-FFF2-40B4-BE49-F238E27FC236}">
                <a16:creationId xmlns:a16="http://schemas.microsoft.com/office/drawing/2014/main" id="{A85CF130-DE3D-06ED-71FB-ECF564C79D2D}"/>
              </a:ext>
            </a:extLst>
          </p:cNvPr>
          <p:cNvSpPr>
            <a:spLocks noGrp="1"/>
          </p:cNvSpPr>
          <p:nvPr>
            <p:ph idx="1"/>
          </p:nvPr>
        </p:nvSpPr>
        <p:spPr>
          <a:xfrm>
            <a:off x="381000" y="914400"/>
            <a:ext cx="8153400" cy="5181600"/>
          </a:xfrm>
        </p:spPr>
        <p:txBody>
          <a:bodyPr/>
          <a:lstStyle/>
          <a:p>
            <a:r>
              <a:rPr lang="en-US" altLang="en-US" dirty="0"/>
              <a:t>Output:</a:t>
            </a:r>
          </a:p>
        </p:txBody>
      </p:sp>
      <p:pic>
        <p:nvPicPr>
          <p:cNvPr id="8" name="Audio 7">
            <a:hlinkClick r:id="" action="ppaction://media"/>
            <a:extLst>
              <a:ext uri="{FF2B5EF4-FFF2-40B4-BE49-F238E27FC236}">
                <a16:creationId xmlns:a16="http://schemas.microsoft.com/office/drawing/2014/main" id="{C70A1B1A-A9D5-D7FB-99CE-D1BC1502998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655640830"/>
      </p:ext>
    </p:extLst>
  </p:cSld>
  <p:clrMapOvr>
    <a:masterClrMapping/>
  </p:clrMapOvr>
  <mc:AlternateContent xmlns:mc="http://schemas.openxmlformats.org/markup-compatibility/2006">
    <mc:Choice xmlns:p14="http://schemas.microsoft.com/office/powerpoint/2010/main" Requires="p14">
      <p:transition spd="slow" advTm="34637">
        <p14:vortex dir="r"/>
      </p:transition>
    </mc:Choice>
    <mc:Fallback>
      <p:transition spd="slow" advTm="34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542C-9FEF-42C2-18C6-802A5DDA2D38}"/>
              </a:ext>
            </a:extLst>
          </p:cNvPr>
          <p:cNvSpPr>
            <a:spLocks noGrp="1"/>
          </p:cNvSpPr>
          <p:nvPr>
            <p:ph type="title"/>
          </p:nvPr>
        </p:nvSpPr>
        <p:spPr/>
        <p:txBody>
          <a:bodyPr/>
          <a:lstStyle/>
          <a:p>
            <a:r>
              <a:rPr lang="en-US" dirty="0"/>
              <a:t>What About Undo?</a:t>
            </a:r>
            <a:endParaRPr lang="en-GB" dirty="0"/>
          </a:p>
        </p:txBody>
      </p:sp>
      <p:sp>
        <p:nvSpPr>
          <p:cNvPr id="3" name="Content Placeholder 2">
            <a:extLst>
              <a:ext uri="{FF2B5EF4-FFF2-40B4-BE49-F238E27FC236}">
                <a16:creationId xmlns:a16="http://schemas.microsoft.com/office/drawing/2014/main" id="{92E50FF2-1E09-EFFE-272D-BC06F8BB8560}"/>
              </a:ext>
            </a:extLst>
          </p:cNvPr>
          <p:cNvSpPr>
            <a:spLocks noGrp="1"/>
          </p:cNvSpPr>
          <p:nvPr>
            <p:ph idx="1"/>
          </p:nvPr>
        </p:nvSpPr>
        <p:spPr/>
        <p:txBody>
          <a:bodyPr/>
          <a:lstStyle/>
          <a:p>
            <a:r>
              <a:rPr lang="en-US" dirty="0"/>
              <a:t>Give every Command an undo() method</a:t>
            </a:r>
            <a:endParaRPr lang="en-GB" dirty="0"/>
          </a:p>
        </p:txBody>
      </p:sp>
      <p:sp>
        <p:nvSpPr>
          <p:cNvPr id="4" name="Slide Number Placeholder 3">
            <a:extLst>
              <a:ext uri="{FF2B5EF4-FFF2-40B4-BE49-F238E27FC236}">
                <a16:creationId xmlns:a16="http://schemas.microsoft.com/office/drawing/2014/main" id="{43310CE3-A82E-D989-D83F-90BF44C21A5E}"/>
              </a:ext>
            </a:extLst>
          </p:cNvPr>
          <p:cNvSpPr>
            <a:spLocks noGrp="1"/>
          </p:cNvSpPr>
          <p:nvPr>
            <p:ph type="sldNum" sz="quarter" idx="4"/>
          </p:nvPr>
        </p:nvSpPr>
        <p:spPr/>
        <p:txBody>
          <a:bodyPr/>
          <a:lstStyle/>
          <a:p>
            <a:pPr>
              <a:defRPr/>
            </a:pPr>
            <a:r>
              <a:rPr lang="en-US"/>
              <a:t>  Lecture 7</a:t>
            </a:r>
            <a:r>
              <a:rPr lang="en-US">
                <a:solidFill>
                  <a:srgbClr val="FF0000"/>
                </a:solidFill>
              </a:rPr>
              <a:t>.2</a:t>
            </a:r>
            <a:br>
              <a:rPr lang="en-US"/>
            </a:br>
            <a:r>
              <a:rPr lang="en-US"/>
              <a:t> Slide </a:t>
            </a:r>
            <a:fld id="{FF9B6805-2258-4A0A-A38F-E119E90B2031}" type="slidenum">
              <a:rPr lang="en-US" smtClean="0"/>
              <a:pPr>
                <a:defRPr/>
              </a:pPr>
              <a:t>29</a:t>
            </a:fld>
            <a:endParaRPr lang="en-US" dirty="0"/>
          </a:p>
        </p:txBody>
      </p:sp>
      <p:sp>
        <p:nvSpPr>
          <p:cNvPr id="5" name="Content Placeholder 2">
            <a:extLst>
              <a:ext uri="{FF2B5EF4-FFF2-40B4-BE49-F238E27FC236}">
                <a16:creationId xmlns:a16="http://schemas.microsoft.com/office/drawing/2014/main" id="{F178EA03-18C8-B2AA-2BDE-99AF399E96EA}"/>
              </a:ext>
            </a:extLst>
          </p:cNvPr>
          <p:cNvSpPr txBox="1">
            <a:spLocks/>
          </p:cNvSpPr>
          <p:nvPr/>
        </p:nvSpPr>
        <p:spPr bwMode="auto">
          <a:xfrm>
            <a:off x="419100" y="1905000"/>
            <a:ext cx="8496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Font typeface="Wingdings" panose="05000000000000000000" pitchFamily="2" charset="2"/>
              <a:buNone/>
            </a:pPr>
            <a:r>
              <a:rPr lang="en-US" altLang="en-US" sz="2000" kern="0" dirty="0">
                <a:latin typeface="Courier" pitchFamily="49" charset="0"/>
              </a:rPr>
              <a:t>public interface Command {</a:t>
            </a:r>
          </a:p>
          <a:p>
            <a:pPr marL="0" indent="0">
              <a:buFont typeface="Wingdings" panose="05000000000000000000" pitchFamily="2" charset="2"/>
              <a:buNone/>
            </a:pPr>
            <a:r>
              <a:rPr lang="en-US" altLang="en-US" sz="2000" kern="0" dirty="0">
                <a:latin typeface="Courier" pitchFamily="49" charset="0"/>
              </a:rPr>
              <a:t>    public void execute();</a:t>
            </a:r>
          </a:p>
          <a:p>
            <a:pPr marL="0" indent="0">
              <a:buFont typeface="Wingdings" panose="05000000000000000000" pitchFamily="2" charset="2"/>
              <a:buNone/>
            </a:pPr>
            <a:r>
              <a:rPr lang="en-US" altLang="en-US" sz="2000" kern="0" dirty="0">
                <a:latin typeface="Courier" pitchFamily="49" charset="0"/>
              </a:rPr>
              <a:t>    public void undo();</a:t>
            </a:r>
          </a:p>
          <a:p>
            <a:pPr marL="0" indent="0">
              <a:buFont typeface="Wingdings" panose="05000000000000000000" pitchFamily="2" charset="2"/>
              <a:buNone/>
            </a:pPr>
            <a:r>
              <a:rPr lang="en-US" altLang="en-US" sz="2000" kern="0" dirty="0">
                <a:latin typeface="Courier" pitchFamily="49" charset="0"/>
              </a:rPr>
              <a:t>}</a:t>
            </a:r>
          </a:p>
          <a:p>
            <a:pPr marL="0" indent="0">
              <a:buFont typeface="Wingdings" panose="05000000000000000000" pitchFamily="2" charset="2"/>
              <a:buNone/>
            </a:pPr>
            <a:endParaRPr lang="en-US" altLang="en-US" sz="2000" kern="0" dirty="0">
              <a:latin typeface="Courier" pitchFamily="49" charset="0"/>
            </a:endParaRPr>
          </a:p>
        </p:txBody>
      </p:sp>
      <p:sp>
        <p:nvSpPr>
          <p:cNvPr id="6" name="Rectangle 5">
            <a:extLst>
              <a:ext uri="{FF2B5EF4-FFF2-40B4-BE49-F238E27FC236}">
                <a16:creationId xmlns:a16="http://schemas.microsoft.com/office/drawing/2014/main" id="{06F33989-06C4-6419-4C74-BBE21FA10C69}"/>
              </a:ext>
            </a:extLst>
          </p:cNvPr>
          <p:cNvSpPr/>
          <p:nvPr/>
        </p:nvSpPr>
        <p:spPr bwMode="auto">
          <a:xfrm>
            <a:off x="990600" y="2667000"/>
            <a:ext cx="31242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E5AFCD64-03B7-3E34-DD38-DD23CDEDC8D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4291026489"/>
      </p:ext>
    </p:extLst>
  </p:cSld>
  <p:clrMapOvr>
    <a:masterClrMapping/>
  </p:clrMapOvr>
  <mc:AlternateContent xmlns:mc="http://schemas.openxmlformats.org/markup-compatibility/2006">
    <mc:Choice xmlns:p14="http://schemas.microsoft.com/office/powerpoint/2010/main" Requires="p14">
      <p:transition spd="slow" advTm="22370">
        <p14:vortex dir="r"/>
      </p:transition>
    </mc:Choice>
    <mc:Fallback>
      <p:transition spd="slow" advTm="223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901E4-A5D6-7B44-7D26-C0CA0EA08C8F}"/>
              </a:ext>
            </a:extLst>
          </p:cNvPr>
          <p:cNvSpPr>
            <a:spLocks noGrp="1"/>
          </p:cNvSpPr>
          <p:nvPr>
            <p:ph type="title"/>
          </p:nvPr>
        </p:nvSpPr>
        <p:spPr/>
        <p:txBody>
          <a:bodyPr/>
          <a:lstStyle/>
          <a:p>
            <a:r>
              <a:rPr lang="en-US" dirty="0"/>
              <a:t>Example Problem – Remote Control</a:t>
            </a:r>
            <a:endParaRPr lang="en-GB" dirty="0"/>
          </a:p>
        </p:txBody>
      </p:sp>
      <p:sp>
        <p:nvSpPr>
          <p:cNvPr id="4" name="Slide Number Placeholder 3">
            <a:extLst>
              <a:ext uri="{FF2B5EF4-FFF2-40B4-BE49-F238E27FC236}">
                <a16:creationId xmlns:a16="http://schemas.microsoft.com/office/drawing/2014/main" id="{87C5CA10-05D0-1295-28AE-BC3ED0625AEC}"/>
              </a:ext>
            </a:extLst>
          </p:cNvPr>
          <p:cNvSpPr>
            <a:spLocks noGrp="1"/>
          </p:cNvSpPr>
          <p:nvPr>
            <p:ph type="sldNum" sz="quarter" idx="4"/>
          </p:nvPr>
        </p:nvSpPr>
        <p:spPr/>
        <p:txBody>
          <a:bodyPr/>
          <a:lstStyle/>
          <a:p>
            <a:pPr>
              <a:defRPr/>
            </a:pPr>
            <a:r>
              <a:rPr lang="en-US"/>
              <a:t>  Lecture 7</a:t>
            </a:r>
            <a:r>
              <a:rPr lang="en-US">
                <a:solidFill>
                  <a:srgbClr val="FF0000"/>
                </a:solidFill>
              </a:rPr>
              <a:t>.2</a:t>
            </a:r>
            <a:br>
              <a:rPr lang="en-US"/>
            </a:br>
            <a:r>
              <a:rPr lang="en-US"/>
              <a:t> Slide </a:t>
            </a:r>
            <a:fld id="{FF9B6805-2258-4A0A-A38F-E119E90B2031}" type="slidenum">
              <a:rPr lang="en-US" smtClean="0"/>
              <a:pPr>
                <a:defRPr/>
              </a:pPr>
              <a:t>3</a:t>
            </a:fld>
            <a:endParaRPr lang="en-US" dirty="0"/>
          </a:p>
        </p:txBody>
      </p:sp>
      <p:pic>
        <p:nvPicPr>
          <p:cNvPr id="6" name="Picture 5">
            <a:extLst>
              <a:ext uri="{FF2B5EF4-FFF2-40B4-BE49-F238E27FC236}">
                <a16:creationId xmlns:a16="http://schemas.microsoft.com/office/drawing/2014/main" id="{20790C0C-6496-7D4D-0398-B0D4D1228588}"/>
              </a:ext>
            </a:extLst>
          </p:cNvPr>
          <p:cNvPicPr>
            <a:picLocks noChangeAspect="1"/>
          </p:cNvPicPr>
          <p:nvPr/>
        </p:nvPicPr>
        <p:blipFill>
          <a:blip r:embed="rId6"/>
          <a:stretch>
            <a:fillRect/>
          </a:stretch>
        </p:blipFill>
        <p:spPr>
          <a:xfrm>
            <a:off x="1310054" y="826013"/>
            <a:ext cx="6219091" cy="5167333"/>
          </a:xfrm>
          <a:prstGeom prst="rect">
            <a:avLst/>
          </a:prstGeom>
        </p:spPr>
      </p:pic>
      <p:sp>
        <p:nvSpPr>
          <p:cNvPr id="7" name="TextBox 5">
            <a:extLst>
              <a:ext uri="{FF2B5EF4-FFF2-40B4-BE49-F238E27FC236}">
                <a16:creationId xmlns:a16="http://schemas.microsoft.com/office/drawing/2014/main" id="{9346F054-B95C-570E-74A7-D60819B985B0}"/>
              </a:ext>
            </a:extLst>
          </p:cNvPr>
          <p:cNvSpPr txBox="1">
            <a:spLocks noChangeArrowheads="1"/>
          </p:cNvSpPr>
          <p:nvPr/>
        </p:nvSpPr>
        <p:spPr bwMode="auto">
          <a:xfrm>
            <a:off x="990600" y="6000750"/>
            <a:ext cx="7467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200" b="0" dirty="0">
                <a:solidFill>
                  <a:srgbClr val="000099"/>
                </a:solidFill>
                <a:latin typeface="Verdana" panose="020B0604030504040204" pitchFamily="34" charset="0"/>
              </a:rPr>
              <a:t>Image from Eric Freeman and Elisabeth Freeman, “</a:t>
            </a:r>
            <a:r>
              <a:rPr kumimoji="0" lang="en-US" altLang="en-US" sz="1200" b="0" i="1" dirty="0">
                <a:solidFill>
                  <a:srgbClr val="000099"/>
                </a:solidFill>
                <a:latin typeface="Verdana" panose="020B0604030504040204" pitchFamily="34" charset="0"/>
              </a:rPr>
              <a:t>Head First Design Patterns</a:t>
            </a:r>
            <a:r>
              <a:rPr kumimoji="0" lang="en-US" altLang="en-US" sz="1200" b="0" dirty="0">
                <a:solidFill>
                  <a:srgbClr val="000099"/>
                </a:solidFill>
                <a:latin typeface="Verdana" panose="020B0604030504040204" pitchFamily="34" charset="0"/>
              </a:rPr>
              <a:t>”, O’Reilly, 2004</a:t>
            </a:r>
          </a:p>
          <a:p>
            <a:pPr>
              <a:spcBef>
                <a:spcPct val="0"/>
              </a:spcBef>
              <a:buClrTx/>
              <a:buSzTx/>
              <a:buFontTx/>
              <a:buNone/>
            </a:pPr>
            <a:r>
              <a:rPr kumimoji="0" lang="en-US" altLang="en-US" sz="2400" b="0" dirty="0">
                <a:latin typeface="Verdana" panose="020B0604030504040204" pitchFamily="34" charset="0"/>
              </a:rPr>
              <a:t> </a:t>
            </a:r>
            <a:endParaRPr kumimoji="0" lang="en-SG" altLang="en-US" sz="2400" b="0" dirty="0">
              <a:latin typeface="Verdana" panose="020B0604030504040204" pitchFamily="34" charset="0"/>
            </a:endParaRPr>
          </a:p>
        </p:txBody>
      </p:sp>
      <p:sp>
        <p:nvSpPr>
          <p:cNvPr id="8" name="Rectangle 7">
            <a:extLst>
              <a:ext uri="{FF2B5EF4-FFF2-40B4-BE49-F238E27FC236}">
                <a16:creationId xmlns:a16="http://schemas.microsoft.com/office/drawing/2014/main" id="{CB63F362-12D6-7655-CFC9-58C2B6613204}"/>
              </a:ext>
            </a:extLst>
          </p:cNvPr>
          <p:cNvSpPr/>
          <p:nvPr/>
        </p:nvSpPr>
        <p:spPr bwMode="auto">
          <a:xfrm rot="21312140">
            <a:off x="1328720" y="1594683"/>
            <a:ext cx="2106914" cy="622307"/>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6D68361C-9927-8E67-50D8-D5CCD1EE6A7B}"/>
              </a:ext>
            </a:extLst>
          </p:cNvPr>
          <p:cNvSpPr/>
          <p:nvPr/>
        </p:nvSpPr>
        <p:spPr bwMode="auto">
          <a:xfrm>
            <a:off x="5372100" y="822326"/>
            <a:ext cx="1409700" cy="573338"/>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4598CA70-CCAC-FA36-71DD-67FD49FBBE0C}"/>
              </a:ext>
            </a:extLst>
          </p:cNvPr>
          <p:cNvSpPr/>
          <p:nvPr/>
        </p:nvSpPr>
        <p:spPr bwMode="auto">
          <a:xfrm rot="308175">
            <a:off x="6150920" y="2215092"/>
            <a:ext cx="1466896" cy="72619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16E51288-C830-0BA2-ED3A-839799042BDB}"/>
              </a:ext>
            </a:extLst>
          </p:cNvPr>
          <p:cNvSpPr/>
          <p:nvPr/>
        </p:nvSpPr>
        <p:spPr bwMode="auto">
          <a:xfrm rot="308175">
            <a:off x="6030311" y="2995624"/>
            <a:ext cx="1466896" cy="627005"/>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2" name="Rectangle 11">
            <a:extLst>
              <a:ext uri="{FF2B5EF4-FFF2-40B4-BE49-F238E27FC236}">
                <a16:creationId xmlns:a16="http://schemas.microsoft.com/office/drawing/2014/main" id="{95A150B0-0F70-548A-7A0D-F953134D0404}"/>
              </a:ext>
            </a:extLst>
          </p:cNvPr>
          <p:cNvSpPr/>
          <p:nvPr/>
        </p:nvSpPr>
        <p:spPr bwMode="auto">
          <a:xfrm>
            <a:off x="3867150" y="5560221"/>
            <a:ext cx="2000250" cy="433125"/>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3" name="Audio 12">
            <a:hlinkClick r:id="" action="ppaction://media"/>
            <a:extLst>
              <a:ext uri="{FF2B5EF4-FFF2-40B4-BE49-F238E27FC236}">
                <a16:creationId xmlns:a16="http://schemas.microsoft.com/office/drawing/2014/main" id="{27E2C66D-C0C0-556F-15AE-25A51822B54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867430795"/>
      </p:ext>
    </p:extLst>
  </p:cSld>
  <p:clrMapOvr>
    <a:masterClrMapping/>
  </p:clrMapOvr>
  <mc:AlternateContent xmlns:mc="http://schemas.openxmlformats.org/markup-compatibility/2006">
    <mc:Choice xmlns:p14="http://schemas.microsoft.com/office/powerpoint/2010/main" Requires="p14">
      <p:transition spd="slow" advTm="46867">
        <p14:vortex dir="r"/>
      </p:transition>
    </mc:Choice>
    <mc:Fallback>
      <p:transition spd="slow" advTm="468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heel(1)">
                                      <p:cBhvr>
                                        <p:cTn id="26" dur="10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1)">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3"/>
                </p:tgtEl>
              </p:cMediaNode>
            </p:audio>
          </p:childTnLst>
        </p:cTn>
      </p:par>
    </p:tnLst>
    <p:bldLst>
      <p:bldP spid="8" grpId="0" animBg="1"/>
      <p:bldP spid="9" grpId="0" animBg="1"/>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89B38-1C25-2FFC-06A8-15730C6A6E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0F532A-3362-12F6-67CB-620DF32C72EB}"/>
              </a:ext>
            </a:extLst>
          </p:cNvPr>
          <p:cNvSpPr>
            <a:spLocks noGrp="1"/>
          </p:cNvSpPr>
          <p:nvPr>
            <p:ph type="title"/>
          </p:nvPr>
        </p:nvSpPr>
        <p:spPr/>
        <p:txBody>
          <a:bodyPr/>
          <a:lstStyle/>
          <a:p>
            <a:pPr>
              <a:defRPr/>
            </a:pPr>
            <a:r>
              <a:rPr lang="en-US" dirty="0"/>
              <a:t>undo() method</a:t>
            </a:r>
            <a:endParaRPr lang="en-SG" dirty="0"/>
          </a:p>
        </p:txBody>
      </p:sp>
      <p:sp>
        <p:nvSpPr>
          <p:cNvPr id="28676" name="Content Placeholder 2">
            <a:extLst>
              <a:ext uri="{FF2B5EF4-FFF2-40B4-BE49-F238E27FC236}">
                <a16:creationId xmlns:a16="http://schemas.microsoft.com/office/drawing/2014/main" id="{5EB65D54-A97E-44A7-8185-0A1193C147BE}"/>
              </a:ext>
            </a:extLst>
          </p:cNvPr>
          <p:cNvSpPr>
            <a:spLocks noGrp="1"/>
          </p:cNvSpPr>
          <p:nvPr>
            <p:ph idx="1"/>
          </p:nvPr>
        </p:nvSpPr>
        <p:spPr>
          <a:xfrm>
            <a:off x="419100" y="914400"/>
            <a:ext cx="8496300"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LightOnCommand</a:t>
            </a:r>
            <a:r>
              <a:rPr lang="en-US" altLang="en-US" sz="2000" dirty="0">
                <a:latin typeface="Courier" pitchFamily="49" charset="0"/>
              </a:rPr>
              <a:t>: Command {</a:t>
            </a:r>
          </a:p>
          <a:p>
            <a:pPr marL="0" indent="0">
              <a:buNone/>
            </a:pPr>
            <a:r>
              <a:rPr lang="en-US" altLang="en-US" sz="2000" dirty="0">
                <a:latin typeface="Courier" pitchFamily="49" charset="0"/>
              </a:rPr>
              <a:t>    Light </a:t>
            </a:r>
            <a:r>
              <a:rPr lang="en-US" altLang="en-US" sz="2000" dirty="0" err="1">
                <a:latin typeface="Courier" pitchFamily="49" charset="0"/>
              </a:rPr>
              <a:t>light</a:t>
            </a:r>
            <a:r>
              <a:rPr lang="en-US" altLang="en-US" sz="2000" dirty="0">
                <a:latin typeface="Courier" pitchFamily="49" charset="0"/>
              </a:rPr>
              <a:t>;</a:t>
            </a:r>
          </a:p>
          <a:p>
            <a:pPr marL="0" indent="0">
              <a:buNone/>
            </a:pPr>
            <a:r>
              <a:rPr lang="en-US" altLang="en-US" sz="2000" dirty="0">
                <a:latin typeface="Courier" pitchFamily="49" charset="0"/>
              </a:rPr>
              <a:t>    public </a:t>
            </a:r>
            <a:r>
              <a:rPr lang="en-US" altLang="en-US" sz="2000" dirty="0" err="1">
                <a:latin typeface="Courier" pitchFamily="49" charset="0"/>
              </a:rPr>
              <a:t>LightOnCommand</a:t>
            </a:r>
            <a:r>
              <a:rPr lang="en-US" altLang="en-US" sz="2000" dirty="0">
                <a:latin typeface="Courier" pitchFamily="49" charset="0"/>
              </a:rPr>
              <a:t>(Light light) {</a:t>
            </a:r>
          </a:p>
          <a:p>
            <a:pPr marL="0" indent="0">
              <a:buNone/>
            </a:pPr>
            <a:r>
              <a:rPr lang="en-US" altLang="en-US" sz="2000" dirty="0">
                <a:latin typeface="Courier" pitchFamily="49" charset="0"/>
              </a:rPr>
              <a:t>        </a:t>
            </a:r>
            <a:r>
              <a:rPr lang="en-US" altLang="en-US" sz="2000" dirty="0" err="1">
                <a:latin typeface="Courier" pitchFamily="49" charset="0"/>
              </a:rPr>
              <a:t>this.light</a:t>
            </a:r>
            <a:r>
              <a:rPr lang="en-US" altLang="en-US" sz="2000" dirty="0">
                <a:latin typeface="Courier" pitchFamily="49" charset="0"/>
              </a:rPr>
              <a:t> = light;</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execute() {</a:t>
            </a:r>
          </a:p>
          <a:p>
            <a:pPr marL="0" indent="0">
              <a:buNone/>
            </a:pPr>
            <a:r>
              <a:rPr lang="en-US" altLang="en-US" sz="2000" dirty="0">
                <a:latin typeface="Courier" pitchFamily="49" charset="0"/>
              </a:rPr>
              <a:t>        </a:t>
            </a:r>
            <a:r>
              <a:rPr lang="en-US" altLang="en-US" sz="2000" dirty="0" err="1">
                <a:latin typeface="Courier" pitchFamily="49" charset="0"/>
              </a:rPr>
              <a:t>light.on</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undo() {</a:t>
            </a:r>
          </a:p>
          <a:p>
            <a:pPr marL="0" indent="0">
              <a:buNone/>
            </a:pPr>
            <a:r>
              <a:rPr lang="en-US" altLang="en-US" sz="2000" dirty="0">
                <a:latin typeface="Courier" pitchFamily="49" charset="0"/>
              </a:rPr>
              <a:t>        </a:t>
            </a:r>
            <a:r>
              <a:rPr lang="en-US" altLang="en-US" sz="2000" dirty="0" err="1">
                <a:latin typeface="Courier" pitchFamily="49" charset="0"/>
              </a:rPr>
              <a:t>light.off</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6" name="Rectangle 15">
            <a:extLst>
              <a:ext uri="{FF2B5EF4-FFF2-40B4-BE49-F238E27FC236}">
                <a16:creationId xmlns:a16="http://schemas.microsoft.com/office/drawing/2014/main" id="{EE7D493F-56D1-B519-E69F-BDFC049DC61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30</a:t>
            </a:fld>
            <a:endParaRPr lang="en-US" dirty="0"/>
          </a:p>
        </p:txBody>
      </p:sp>
      <p:sp>
        <p:nvSpPr>
          <p:cNvPr id="3" name="Rectangle 2">
            <a:extLst>
              <a:ext uri="{FF2B5EF4-FFF2-40B4-BE49-F238E27FC236}">
                <a16:creationId xmlns:a16="http://schemas.microsoft.com/office/drawing/2014/main" id="{95DA1B38-396C-156C-C051-D3BBA6592C8C}"/>
              </a:ext>
            </a:extLst>
          </p:cNvPr>
          <p:cNvSpPr/>
          <p:nvPr/>
        </p:nvSpPr>
        <p:spPr bwMode="auto">
          <a:xfrm>
            <a:off x="1600200" y="4953000"/>
            <a:ext cx="1981200" cy="3810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E2CB93FC-CD06-0722-277E-C1E1D39D491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826900097"/>
      </p:ext>
    </p:extLst>
  </p:cSld>
  <p:clrMapOvr>
    <a:masterClrMapping/>
  </p:clrMapOvr>
  <mc:AlternateContent xmlns:mc="http://schemas.openxmlformats.org/markup-compatibility/2006">
    <mc:Choice xmlns:p14="http://schemas.microsoft.com/office/powerpoint/2010/main" Requires="p14">
      <p:transition spd="slow" advTm="16678">
        <p14:vortex dir="r"/>
      </p:transition>
    </mc:Choice>
    <mc:Fallback>
      <p:transition spd="slow" advTm="166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D14B7-CCC9-7A5D-B144-FDCB6C8CA9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95644-C8D2-8B45-99EE-0BBF65660CD8}"/>
              </a:ext>
            </a:extLst>
          </p:cNvPr>
          <p:cNvSpPr>
            <a:spLocks noGrp="1"/>
          </p:cNvSpPr>
          <p:nvPr>
            <p:ph type="title"/>
          </p:nvPr>
        </p:nvSpPr>
        <p:spPr/>
        <p:txBody>
          <a:bodyPr/>
          <a:lstStyle/>
          <a:p>
            <a:pPr>
              <a:defRPr/>
            </a:pPr>
            <a:r>
              <a:rPr lang="en-US" dirty="0"/>
              <a:t>Updating the Remote Control</a:t>
            </a:r>
            <a:endParaRPr lang="en-SG" dirty="0"/>
          </a:p>
        </p:txBody>
      </p:sp>
      <p:sp>
        <p:nvSpPr>
          <p:cNvPr id="28676" name="Content Placeholder 2">
            <a:extLst>
              <a:ext uri="{FF2B5EF4-FFF2-40B4-BE49-F238E27FC236}">
                <a16:creationId xmlns:a16="http://schemas.microsoft.com/office/drawing/2014/main" id="{D08806A3-5D31-8088-B93D-174F154372A9}"/>
              </a:ext>
            </a:extLst>
          </p:cNvPr>
          <p:cNvSpPr>
            <a:spLocks noGrp="1"/>
          </p:cNvSpPr>
          <p:nvPr>
            <p:ph idx="1"/>
          </p:nvPr>
        </p:nvSpPr>
        <p:spPr>
          <a:xfrm>
            <a:off x="419100" y="762000"/>
            <a:ext cx="8496300" cy="5029200"/>
          </a:xfrm>
        </p:spPr>
        <p:txBody>
          <a:bodyPr/>
          <a:lstStyle/>
          <a:p>
            <a:pPr marL="0" indent="0">
              <a:buNone/>
            </a:pPr>
            <a:r>
              <a:rPr lang="en-US" altLang="en-US" sz="2000" dirty="0">
                <a:latin typeface="Courier" pitchFamily="49" charset="0"/>
              </a:rPr>
              <a:t>public class RemoteControl {</a:t>
            </a:r>
          </a:p>
          <a:p>
            <a:pPr marL="0" indent="0">
              <a:buNone/>
            </a:pPr>
            <a:r>
              <a:rPr lang="en-US" altLang="en-US" sz="2000" dirty="0">
                <a:latin typeface="Courier" pitchFamily="49" charset="0"/>
              </a:rPr>
              <a:t>    Command[] </a:t>
            </a:r>
            <a:r>
              <a:rPr lang="en-US" altLang="en-US" sz="2000" dirty="0" err="1">
                <a:latin typeface="Courier" pitchFamily="49" charset="0"/>
              </a:rPr>
              <a:t>onCommands</a:t>
            </a:r>
            <a:r>
              <a:rPr lang="en-US" altLang="en-US" sz="2000" dirty="0">
                <a:latin typeface="Courier" pitchFamily="49" charset="0"/>
              </a:rPr>
              <a:t>;</a:t>
            </a:r>
          </a:p>
          <a:p>
            <a:pPr marL="0" indent="0">
              <a:buNone/>
            </a:pPr>
            <a:r>
              <a:rPr lang="en-US" altLang="en-US" sz="2000" dirty="0">
                <a:latin typeface="Courier" pitchFamily="49" charset="0"/>
              </a:rPr>
              <a:t>    Command[] </a:t>
            </a:r>
            <a:r>
              <a:rPr lang="en-US" altLang="en-US" sz="2000" dirty="0" err="1">
                <a:latin typeface="Courier" pitchFamily="49" charset="0"/>
              </a:rPr>
              <a:t>offCommands</a:t>
            </a:r>
            <a:r>
              <a:rPr lang="en-US" altLang="en-US" sz="2000" dirty="0">
                <a:latin typeface="Courier" pitchFamily="49" charset="0"/>
              </a:rPr>
              <a:t>;</a:t>
            </a:r>
          </a:p>
          <a:p>
            <a:pPr marL="0" indent="0">
              <a:buNone/>
            </a:pPr>
            <a:r>
              <a:rPr lang="en-US" altLang="en-US" sz="2000" dirty="0">
                <a:latin typeface="Courier" pitchFamily="49" charset="0"/>
              </a:rPr>
              <a:t>    Command </a:t>
            </a:r>
            <a:r>
              <a:rPr lang="en-US" altLang="en-US" sz="2000" dirty="0" err="1">
                <a:latin typeface="Courier" pitchFamily="49" charset="0"/>
              </a:rPr>
              <a:t>undoCommand</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RemoteControl() {</a:t>
            </a:r>
          </a:p>
          <a:p>
            <a:pPr marL="0" indent="0">
              <a:buNone/>
            </a:pPr>
            <a:r>
              <a:rPr lang="en-US" altLang="en-US" sz="2000" dirty="0">
                <a:latin typeface="Courier" pitchFamily="49" charset="0"/>
              </a:rPr>
              <a:t>        </a:t>
            </a:r>
            <a:r>
              <a:rPr lang="en-US" altLang="en-US" sz="2000" dirty="0" err="1">
                <a:latin typeface="Courier" pitchFamily="49" charset="0"/>
              </a:rPr>
              <a:t>onCommands</a:t>
            </a:r>
            <a:r>
              <a:rPr lang="en-US" altLang="en-US" sz="2000" dirty="0">
                <a:latin typeface="Courier" pitchFamily="49" charset="0"/>
              </a:rPr>
              <a:t> = new Command[7];</a:t>
            </a:r>
          </a:p>
          <a:p>
            <a:pPr marL="0" indent="0">
              <a:buNone/>
            </a:pPr>
            <a:r>
              <a:rPr lang="en-US" altLang="en-US" sz="2000" dirty="0">
                <a:latin typeface="Courier" pitchFamily="49" charset="0"/>
              </a:rPr>
              <a:t>        </a:t>
            </a:r>
            <a:r>
              <a:rPr lang="en-US" altLang="en-US" sz="2000" dirty="0" err="1">
                <a:latin typeface="Courier" pitchFamily="49" charset="0"/>
              </a:rPr>
              <a:t>offCommands</a:t>
            </a:r>
            <a:r>
              <a:rPr lang="en-US" altLang="en-US" sz="2000" dirty="0">
                <a:latin typeface="Courier" pitchFamily="49" charset="0"/>
              </a:rPr>
              <a:t> = new Command[7];</a:t>
            </a:r>
          </a:p>
          <a:p>
            <a:pPr marL="0" indent="0">
              <a:buNone/>
            </a:pPr>
            <a:r>
              <a:rPr lang="en-US" altLang="en-US" sz="2000" dirty="0">
                <a:latin typeface="Courier" pitchFamily="49" charset="0"/>
              </a:rPr>
              <a:t>        Command </a:t>
            </a:r>
            <a:r>
              <a:rPr lang="en-US" altLang="en-US" sz="2000" dirty="0" err="1">
                <a:latin typeface="Courier" pitchFamily="49" charset="0"/>
              </a:rPr>
              <a:t>noCommand</a:t>
            </a:r>
            <a:r>
              <a:rPr lang="en-US" altLang="en-US" sz="2000" dirty="0">
                <a:latin typeface="Courier" pitchFamily="49" charset="0"/>
              </a:rPr>
              <a:t> = new </a:t>
            </a:r>
            <a:r>
              <a:rPr lang="en-US" altLang="en-US" sz="2000" dirty="0" err="1">
                <a:latin typeface="Courier" pitchFamily="49" charset="0"/>
              </a:rPr>
              <a:t>NoCommand</a:t>
            </a:r>
            <a:r>
              <a:rPr lang="en-US" altLang="en-US" sz="2000" dirty="0">
                <a:latin typeface="Courier" pitchFamily="49" charset="0"/>
              </a:rPr>
              <a:t>();</a:t>
            </a:r>
          </a:p>
          <a:p>
            <a:pPr marL="0" indent="0">
              <a:buNone/>
            </a:pPr>
            <a:r>
              <a:rPr lang="en-US" altLang="en-US" sz="2000" dirty="0">
                <a:latin typeface="Courier" pitchFamily="49" charset="0"/>
              </a:rPr>
              <a:t>        for (int </a:t>
            </a:r>
            <a:r>
              <a:rPr lang="en-US" altLang="en-US" sz="2000" dirty="0" err="1">
                <a:latin typeface="Courier" pitchFamily="49" charset="0"/>
              </a:rPr>
              <a:t>i</a:t>
            </a:r>
            <a:r>
              <a:rPr lang="en-US" altLang="en-US" sz="2000" dirty="0">
                <a:latin typeface="Courier" pitchFamily="49" charset="0"/>
              </a:rPr>
              <a:t> = 0; </a:t>
            </a:r>
            <a:r>
              <a:rPr lang="en-US" altLang="en-US" sz="2000" dirty="0" err="1">
                <a:latin typeface="Courier" pitchFamily="49" charset="0"/>
              </a:rPr>
              <a:t>i</a:t>
            </a:r>
            <a:r>
              <a:rPr lang="en-US" altLang="en-US" sz="2000" dirty="0">
                <a:latin typeface="Courier" pitchFamily="49" charset="0"/>
              </a:rPr>
              <a:t> &lt; 7; </a:t>
            </a:r>
            <a:r>
              <a:rPr lang="en-US" altLang="en-US" sz="2000" dirty="0" err="1">
                <a:latin typeface="Courier" pitchFamily="49" charset="0"/>
              </a:rPr>
              <a:t>i</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onCommands</a:t>
            </a:r>
            <a:r>
              <a:rPr lang="en-US" altLang="en-US" sz="2000" dirty="0">
                <a:latin typeface="Courier" pitchFamily="49" charset="0"/>
              </a:rPr>
              <a:t>[</a:t>
            </a:r>
            <a:r>
              <a:rPr lang="en-US" altLang="en-US" sz="2000" dirty="0" err="1">
                <a:latin typeface="Courier" pitchFamily="49" charset="0"/>
              </a:rPr>
              <a:t>i</a:t>
            </a:r>
            <a:r>
              <a:rPr lang="en-US" altLang="en-US" sz="2000" dirty="0">
                <a:latin typeface="Courier" pitchFamily="49" charset="0"/>
              </a:rPr>
              <a:t>] = </a:t>
            </a:r>
            <a:r>
              <a:rPr lang="en-US" altLang="en-US" sz="2000" dirty="0" err="1">
                <a:latin typeface="Courier" pitchFamily="49" charset="0"/>
              </a:rPr>
              <a:t>noCommand</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offCommands</a:t>
            </a:r>
            <a:r>
              <a:rPr lang="en-US" altLang="en-US" sz="2000" dirty="0">
                <a:latin typeface="Courier" pitchFamily="49" charset="0"/>
              </a:rPr>
              <a:t>[</a:t>
            </a:r>
            <a:r>
              <a:rPr lang="en-US" altLang="en-US" sz="2000" dirty="0" err="1">
                <a:latin typeface="Courier" pitchFamily="49" charset="0"/>
              </a:rPr>
              <a:t>i</a:t>
            </a:r>
            <a:r>
              <a:rPr lang="en-US" altLang="en-US" sz="2000" dirty="0">
                <a:latin typeface="Courier" pitchFamily="49" charset="0"/>
              </a:rPr>
              <a:t>] = </a:t>
            </a:r>
            <a:r>
              <a:rPr lang="en-US" altLang="en-US" sz="2000" dirty="0" err="1">
                <a:latin typeface="Courier" pitchFamily="49" charset="0"/>
              </a:rPr>
              <a:t>noCommand</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undoCommand</a:t>
            </a:r>
            <a:r>
              <a:rPr lang="en-US" altLang="en-US" sz="2000" dirty="0">
                <a:latin typeface="Courier" pitchFamily="49" charset="0"/>
              </a:rPr>
              <a:t> = </a:t>
            </a:r>
            <a:r>
              <a:rPr lang="en-US" altLang="en-US" sz="2000" dirty="0" err="1">
                <a:latin typeface="Courier" pitchFamily="49" charset="0"/>
              </a:rPr>
              <a:t>noCommand</a:t>
            </a:r>
            <a:r>
              <a:rPr lang="en-US" altLang="en-US" sz="2000" dirty="0">
                <a:latin typeface="Courier" pitchFamily="49" charset="0"/>
              </a:rPr>
              <a:t>;</a:t>
            </a:r>
          </a:p>
          <a:p>
            <a:pPr marL="0" indent="0">
              <a:buNone/>
            </a:pPr>
            <a:r>
              <a:rPr lang="en-US" altLang="en-US" sz="2000" dirty="0">
                <a:latin typeface="Courier" pitchFamily="49" charset="0"/>
              </a:rPr>
              <a:t>    }</a:t>
            </a:r>
          </a:p>
        </p:txBody>
      </p:sp>
      <p:sp>
        <p:nvSpPr>
          <p:cNvPr id="6" name="Rectangle 15">
            <a:extLst>
              <a:ext uri="{FF2B5EF4-FFF2-40B4-BE49-F238E27FC236}">
                <a16:creationId xmlns:a16="http://schemas.microsoft.com/office/drawing/2014/main" id="{8DE12F71-E7AF-95E2-51B4-7CA8B7EC15D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31</a:t>
            </a:fld>
            <a:endParaRPr lang="en-US" dirty="0"/>
          </a:p>
        </p:txBody>
      </p:sp>
      <p:sp>
        <p:nvSpPr>
          <p:cNvPr id="3" name="Rectangle 2">
            <a:extLst>
              <a:ext uri="{FF2B5EF4-FFF2-40B4-BE49-F238E27FC236}">
                <a16:creationId xmlns:a16="http://schemas.microsoft.com/office/drawing/2014/main" id="{DE5C51BA-7903-B29C-7385-02C2C895A359}"/>
              </a:ext>
            </a:extLst>
          </p:cNvPr>
          <p:cNvSpPr/>
          <p:nvPr/>
        </p:nvSpPr>
        <p:spPr bwMode="auto">
          <a:xfrm>
            <a:off x="1066800" y="1905000"/>
            <a:ext cx="32004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26D8E582-4D58-7D07-D827-0476B6022248}"/>
              </a:ext>
            </a:extLst>
          </p:cNvPr>
          <p:cNvSpPr/>
          <p:nvPr/>
        </p:nvSpPr>
        <p:spPr bwMode="auto">
          <a:xfrm>
            <a:off x="1600200" y="5562600"/>
            <a:ext cx="37338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42C2411A-8B73-993B-43B9-E5F5321E57A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459255437"/>
      </p:ext>
    </p:extLst>
  </p:cSld>
  <p:clrMapOvr>
    <a:masterClrMapping/>
  </p:clrMapOvr>
  <mc:AlternateContent xmlns:mc="http://schemas.openxmlformats.org/markup-compatibility/2006">
    <mc:Choice xmlns:p14="http://schemas.microsoft.com/office/powerpoint/2010/main" Requires="p14">
      <p:transition spd="slow" advTm="24476">
        <p14:vortex dir="r"/>
      </p:transition>
    </mc:Choice>
    <mc:Fallback>
      <p:transition spd="slow" advTm="244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028F4-8B2F-F4B2-2DE6-C591188056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7DB9A-5383-00CB-9662-40ED988AB559}"/>
              </a:ext>
            </a:extLst>
          </p:cNvPr>
          <p:cNvSpPr>
            <a:spLocks noGrp="1"/>
          </p:cNvSpPr>
          <p:nvPr>
            <p:ph type="title"/>
          </p:nvPr>
        </p:nvSpPr>
        <p:spPr/>
        <p:txBody>
          <a:bodyPr/>
          <a:lstStyle/>
          <a:p>
            <a:pPr>
              <a:defRPr/>
            </a:pPr>
            <a:r>
              <a:rPr lang="en-US" dirty="0"/>
              <a:t>Implementing the Remote Control</a:t>
            </a:r>
            <a:endParaRPr lang="en-SG" dirty="0"/>
          </a:p>
        </p:txBody>
      </p:sp>
      <p:sp>
        <p:nvSpPr>
          <p:cNvPr id="28676" name="Content Placeholder 2">
            <a:extLst>
              <a:ext uri="{FF2B5EF4-FFF2-40B4-BE49-F238E27FC236}">
                <a16:creationId xmlns:a16="http://schemas.microsoft.com/office/drawing/2014/main" id="{E52018F4-0E84-6E45-14D9-2E53957321B0}"/>
              </a:ext>
            </a:extLst>
          </p:cNvPr>
          <p:cNvSpPr>
            <a:spLocks noGrp="1"/>
          </p:cNvSpPr>
          <p:nvPr>
            <p:ph idx="1"/>
          </p:nvPr>
        </p:nvSpPr>
        <p:spPr>
          <a:xfrm>
            <a:off x="419100" y="762000"/>
            <a:ext cx="8496300" cy="5029200"/>
          </a:xfrm>
        </p:spPr>
        <p:txBody>
          <a:bodyPr/>
          <a:lstStyle/>
          <a:p>
            <a:pPr marL="0" indent="0">
              <a:buNone/>
            </a:pPr>
            <a:r>
              <a:rPr lang="en-US" altLang="en-US" sz="2000" dirty="0">
                <a:latin typeface="Courier" pitchFamily="49" charset="0"/>
              </a:rPr>
              <a:t>    public void </a:t>
            </a:r>
            <a:r>
              <a:rPr lang="en-US" altLang="en-US" sz="2000" dirty="0" err="1">
                <a:latin typeface="Courier" pitchFamily="49" charset="0"/>
              </a:rPr>
              <a:t>setCommand</a:t>
            </a:r>
            <a:r>
              <a:rPr lang="en-US" altLang="en-US" sz="2000" dirty="0">
                <a:latin typeface="Courier" pitchFamily="49" charset="0"/>
              </a:rPr>
              <a:t>(int slot, </a:t>
            </a:r>
          </a:p>
          <a:p>
            <a:pPr marL="0" indent="0">
              <a:buNone/>
            </a:pPr>
            <a:r>
              <a:rPr lang="en-US" altLang="en-US" sz="2000" dirty="0">
                <a:latin typeface="Courier" pitchFamily="49" charset="0"/>
              </a:rPr>
              <a:t>              Command </a:t>
            </a:r>
            <a:r>
              <a:rPr lang="en-US" altLang="en-US" sz="2000" dirty="0" err="1">
                <a:latin typeface="Courier" pitchFamily="49" charset="0"/>
              </a:rPr>
              <a:t>onCommand</a:t>
            </a:r>
            <a:r>
              <a:rPr lang="en-US" altLang="en-US" sz="2000" dirty="0">
                <a:latin typeface="Courier" pitchFamily="49" charset="0"/>
              </a:rPr>
              <a:t>, Command </a:t>
            </a:r>
            <a:r>
              <a:rPr lang="en-US" altLang="en-US" sz="2000" dirty="0" err="1">
                <a:latin typeface="Courier" pitchFamily="49" charset="0"/>
              </a:rPr>
              <a:t>offCommand</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onCommands</a:t>
            </a:r>
            <a:r>
              <a:rPr lang="en-US" altLang="en-US" sz="2000" dirty="0">
                <a:latin typeface="Courier" pitchFamily="49" charset="0"/>
              </a:rPr>
              <a:t>[slot] = </a:t>
            </a:r>
            <a:r>
              <a:rPr lang="en-US" altLang="en-US" sz="2000" dirty="0" err="1">
                <a:latin typeface="Courier" pitchFamily="49" charset="0"/>
              </a:rPr>
              <a:t>onCommand</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offCommands</a:t>
            </a:r>
            <a:r>
              <a:rPr lang="en-US" altLang="en-US" sz="2000" dirty="0">
                <a:latin typeface="Courier" pitchFamily="49" charset="0"/>
              </a:rPr>
              <a:t>[slot] = </a:t>
            </a:r>
            <a:r>
              <a:rPr lang="en-US" altLang="en-US" sz="2000" dirty="0" err="1">
                <a:latin typeface="Courier" pitchFamily="49" charset="0"/>
              </a:rPr>
              <a:t>offCommand</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a:t>
            </a:r>
            <a:r>
              <a:rPr lang="en-US" altLang="en-US" sz="2000" dirty="0" err="1">
                <a:latin typeface="Courier" pitchFamily="49" charset="0"/>
              </a:rPr>
              <a:t>onButtonPushed</a:t>
            </a:r>
            <a:r>
              <a:rPr lang="en-US" altLang="en-US" sz="2000" dirty="0">
                <a:latin typeface="Courier" pitchFamily="49" charset="0"/>
              </a:rPr>
              <a:t>(int slot) {</a:t>
            </a:r>
          </a:p>
          <a:p>
            <a:pPr marL="0" indent="0">
              <a:buNone/>
            </a:pPr>
            <a:r>
              <a:rPr lang="en-US" altLang="en-US" sz="2000" dirty="0">
                <a:latin typeface="Courier" pitchFamily="49" charset="0"/>
              </a:rPr>
              <a:t>        </a:t>
            </a:r>
            <a:r>
              <a:rPr lang="en-US" altLang="en-US" sz="2000" dirty="0" err="1">
                <a:latin typeface="Courier" pitchFamily="49" charset="0"/>
              </a:rPr>
              <a:t>onCommands</a:t>
            </a:r>
            <a:r>
              <a:rPr lang="en-US" altLang="en-US" sz="2000" dirty="0">
                <a:latin typeface="Courier" pitchFamily="49" charset="0"/>
              </a:rPr>
              <a:t>[slot].execute();</a:t>
            </a:r>
          </a:p>
          <a:p>
            <a:pPr marL="0" indent="0">
              <a:buNone/>
            </a:pPr>
            <a:r>
              <a:rPr lang="en-US" altLang="en-US" sz="2000" dirty="0">
                <a:latin typeface="Courier" pitchFamily="49" charset="0"/>
              </a:rPr>
              <a:t>        </a:t>
            </a:r>
            <a:r>
              <a:rPr lang="en-US" altLang="en-US" sz="2000" dirty="0" err="1">
                <a:latin typeface="Courier" pitchFamily="49" charset="0"/>
              </a:rPr>
              <a:t>undoCommand</a:t>
            </a:r>
            <a:r>
              <a:rPr lang="en-US" altLang="en-US" sz="2000" dirty="0">
                <a:latin typeface="Courier" pitchFamily="49" charset="0"/>
              </a:rPr>
              <a:t> = </a:t>
            </a:r>
            <a:r>
              <a:rPr lang="en-US" altLang="en-US" sz="2000" dirty="0" err="1">
                <a:latin typeface="Courier" pitchFamily="49" charset="0"/>
              </a:rPr>
              <a:t>onCommands</a:t>
            </a:r>
            <a:r>
              <a:rPr lang="en-US" altLang="en-US" sz="2000" dirty="0">
                <a:latin typeface="Courier" pitchFamily="49" charset="0"/>
              </a:rPr>
              <a:t>[slot];</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a:t>
            </a:r>
            <a:r>
              <a:rPr lang="en-US" altLang="en-US" sz="2000" dirty="0" err="1">
                <a:latin typeface="Courier" pitchFamily="49" charset="0"/>
              </a:rPr>
              <a:t>offButtonPushed</a:t>
            </a:r>
            <a:r>
              <a:rPr lang="en-US" altLang="en-US" sz="2000" dirty="0">
                <a:latin typeface="Courier" pitchFamily="49" charset="0"/>
              </a:rPr>
              <a:t>(int slot){</a:t>
            </a:r>
          </a:p>
          <a:p>
            <a:pPr marL="0" indent="0">
              <a:buNone/>
            </a:pPr>
            <a:r>
              <a:rPr lang="en-US" altLang="en-US" sz="2000" dirty="0">
                <a:latin typeface="Courier" pitchFamily="49" charset="0"/>
              </a:rPr>
              <a:t>        </a:t>
            </a:r>
            <a:r>
              <a:rPr lang="en-US" altLang="en-US" sz="2000" dirty="0" err="1">
                <a:latin typeface="Courier" pitchFamily="49" charset="0"/>
              </a:rPr>
              <a:t>offCommands</a:t>
            </a:r>
            <a:r>
              <a:rPr lang="en-US" altLang="en-US" sz="2000" dirty="0">
                <a:latin typeface="Courier" pitchFamily="49" charset="0"/>
              </a:rPr>
              <a:t>[slot].execute();</a:t>
            </a:r>
          </a:p>
          <a:p>
            <a:pPr marL="0" indent="0">
              <a:buNone/>
            </a:pPr>
            <a:r>
              <a:rPr lang="en-US" altLang="en-US" sz="2000" dirty="0">
                <a:latin typeface="Courier" pitchFamily="49" charset="0"/>
              </a:rPr>
              <a:t>        </a:t>
            </a:r>
            <a:r>
              <a:rPr lang="en-US" altLang="en-US" sz="2000" dirty="0" err="1">
                <a:latin typeface="Courier" pitchFamily="49" charset="0"/>
              </a:rPr>
              <a:t>undoCommand</a:t>
            </a:r>
            <a:r>
              <a:rPr lang="en-US" altLang="en-US" sz="2000" dirty="0">
                <a:latin typeface="Courier" pitchFamily="49" charset="0"/>
              </a:rPr>
              <a:t> = </a:t>
            </a:r>
            <a:r>
              <a:rPr lang="en-US" altLang="en-US" sz="2000" dirty="0" err="1">
                <a:latin typeface="Courier" pitchFamily="49" charset="0"/>
              </a:rPr>
              <a:t>offCommands</a:t>
            </a:r>
            <a:r>
              <a:rPr lang="en-US" altLang="en-US" sz="2000" dirty="0">
                <a:latin typeface="Courier" pitchFamily="49" charset="0"/>
              </a:rPr>
              <a:t>[slot];</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endParaRPr lang="en-US" altLang="en-US" sz="2000" dirty="0">
              <a:latin typeface="Courier" pitchFamily="49" charset="0"/>
            </a:endParaRPr>
          </a:p>
        </p:txBody>
      </p:sp>
      <p:sp>
        <p:nvSpPr>
          <p:cNvPr id="6" name="Rectangle 15">
            <a:extLst>
              <a:ext uri="{FF2B5EF4-FFF2-40B4-BE49-F238E27FC236}">
                <a16:creationId xmlns:a16="http://schemas.microsoft.com/office/drawing/2014/main" id="{FD246FF8-1190-49F8-22EA-49AFE439544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32</a:t>
            </a:fld>
            <a:endParaRPr lang="en-US" dirty="0"/>
          </a:p>
        </p:txBody>
      </p:sp>
      <p:sp>
        <p:nvSpPr>
          <p:cNvPr id="3" name="Rectangle 2">
            <a:extLst>
              <a:ext uri="{FF2B5EF4-FFF2-40B4-BE49-F238E27FC236}">
                <a16:creationId xmlns:a16="http://schemas.microsoft.com/office/drawing/2014/main" id="{F4123E13-5982-BA2C-73B2-9338A65ED004}"/>
              </a:ext>
            </a:extLst>
          </p:cNvPr>
          <p:cNvSpPr/>
          <p:nvPr/>
        </p:nvSpPr>
        <p:spPr bwMode="auto">
          <a:xfrm>
            <a:off x="1600200" y="3733800"/>
            <a:ext cx="49530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229D10CD-1FB5-6CF9-BA2E-CF3C2E68EBBD}"/>
              </a:ext>
            </a:extLst>
          </p:cNvPr>
          <p:cNvSpPr/>
          <p:nvPr/>
        </p:nvSpPr>
        <p:spPr bwMode="auto">
          <a:xfrm>
            <a:off x="1600200" y="5562600"/>
            <a:ext cx="50292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7E866EF5-BBD9-5F78-5597-E5317B14A66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344664929"/>
      </p:ext>
    </p:extLst>
  </p:cSld>
  <p:clrMapOvr>
    <a:masterClrMapping/>
  </p:clrMapOvr>
  <mc:AlternateContent xmlns:mc="http://schemas.openxmlformats.org/markup-compatibility/2006">
    <mc:Choice xmlns:p14="http://schemas.microsoft.com/office/powerpoint/2010/main" Requires="p14">
      <p:transition spd="slow" advTm="15865">
        <p14:vortex dir="r"/>
      </p:transition>
    </mc:Choice>
    <mc:Fallback>
      <p:transition spd="slow" advTm="15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3"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D7FE5-1A09-0DD7-AA46-B9F1426F4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3E3E1-78AF-40D2-3738-BEF2B2067830}"/>
              </a:ext>
            </a:extLst>
          </p:cNvPr>
          <p:cNvSpPr>
            <a:spLocks noGrp="1"/>
          </p:cNvSpPr>
          <p:nvPr>
            <p:ph type="title"/>
          </p:nvPr>
        </p:nvSpPr>
        <p:spPr/>
        <p:txBody>
          <a:bodyPr/>
          <a:lstStyle/>
          <a:p>
            <a:pPr>
              <a:defRPr/>
            </a:pPr>
            <a:r>
              <a:rPr lang="en-US" dirty="0"/>
              <a:t>Implementing the Remote Control</a:t>
            </a:r>
            <a:endParaRPr lang="en-SG" dirty="0"/>
          </a:p>
        </p:txBody>
      </p:sp>
      <p:sp>
        <p:nvSpPr>
          <p:cNvPr id="28676" name="Content Placeholder 2">
            <a:extLst>
              <a:ext uri="{FF2B5EF4-FFF2-40B4-BE49-F238E27FC236}">
                <a16:creationId xmlns:a16="http://schemas.microsoft.com/office/drawing/2014/main" id="{12D73BD6-9FC3-0A25-418E-4592571EF559}"/>
              </a:ext>
            </a:extLst>
          </p:cNvPr>
          <p:cNvSpPr>
            <a:spLocks noGrp="1"/>
          </p:cNvSpPr>
          <p:nvPr>
            <p:ph idx="1"/>
          </p:nvPr>
        </p:nvSpPr>
        <p:spPr>
          <a:xfrm>
            <a:off x="419100" y="990600"/>
            <a:ext cx="8496300" cy="5029200"/>
          </a:xfrm>
        </p:spPr>
        <p:txBody>
          <a:bodyPr/>
          <a:lstStyle/>
          <a:p>
            <a:pPr marL="0" indent="0">
              <a:buNone/>
            </a:pPr>
            <a:r>
              <a:rPr lang="en-US" altLang="en-US" sz="2000" dirty="0">
                <a:latin typeface="Courier" pitchFamily="49" charset="0"/>
              </a:rPr>
              <a:t>    public void </a:t>
            </a:r>
            <a:r>
              <a:rPr lang="en-US" altLang="en-US" sz="2000" dirty="0" err="1">
                <a:latin typeface="Courier" pitchFamily="49" charset="0"/>
              </a:rPr>
              <a:t>undoButtonPushed</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undoCommand.undo</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endParaRPr lang="en-US" altLang="en-US" sz="2000" dirty="0">
              <a:latin typeface="Courier" pitchFamily="49" charset="0"/>
            </a:endParaRPr>
          </a:p>
        </p:txBody>
      </p:sp>
      <p:sp>
        <p:nvSpPr>
          <p:cNvPr id="6" name="Rectangle 15">
            <a:extLst>
              <a:ext uri="{FF2B5EF4-FFF2-40B4-BE49-F238E27FC236}">
                <a16:creationId xmlns:a16="http://schemas.microsoft.com/office/drawing/2014/main" id="{B0AFE3FD-2A2E-AB39-1517-BC3DD42D9305}"/>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33</a:t>
            </a:fld>
            <a:endParaRPr lang="en-US" dirty="0"/>
          </a:p>
        </p:txBody>
      </p:sp>
      <p:pic>
        <p:nvPicPr>
          <p:cNvPr id="10" name="Audio 9">
            <a:hlinkClick r:id="" action="ppaction://media"/>
            <a:extLst>
              <a:ext uri="{FF2B5EF4-FFF2-40B4-BE49-F238E27FC236}">
                <a16:creationId xmlns:a16="http://schemas.microsoft.com/office/drawing/2014/main" id="{9D90573F-A004-6E8B-6FEF-502F1D7C5C5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919213011"/>
      </p:ext>
    </p:extLst>
  </p:cSld>
  <p:clrMapOvr>
    <a:masterClrMapping/>
  </p:clrMapOvr>
  <mc:AlternateContent xmlns:mc="http://schemas.openxmlformats.org/markup-compatibility/2006">
    <mc:Choice xmlns:p14="http://schemas.microsoft.com/office/powerpoint/2010/main" Requires="p14">
      <p:transition spd="slow" advTm="15634">
        <p14:vortex dir="r"/>
      </p:transition>
    </mc:Choice>
    <mc:Fallback>
      <p:transition spd="slow" advTm="156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27EC2-BB05-7944-6741-690DF38009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281FDB-AB39-7C65-0E1F-C2EB1035A97C}"/>
              </a:ext>
            </a:extLst>
          </p:cNvPr>
          <p:cNvSpPr>
            <a:spLocks noGrp="1"/>
          </p:cNvSpPr>
          <p:nvPr>
            <p:ph type="title"/>
          </p:nvPr>
        </p:nvSpPr>
        <p:spPr/>
        <p:txBody>
          <a:bodyPr/>
          <a:lstStyle/>
          <a:p>
            <a:pPr>
              <a:defRPr/>
            </a:pPr>
            <a:r>
              <a:rPr lang="en-US" dirty="0"/>
              <a:t>Testing the Undo Button</a:t>
            </a:r>
            <a:endParaRPr lang="en-SG" dirty="0"/>
          </a:p>
        </p:txBody>
      </p:sp>
      <p:sp>
        <p:nvSpPr>
          <p:cNvPr id="31748" name="Content Placeholder 2">
            <a:extLst>
              <a:ext uri="{FF2B5EF4-FFF2-40B4-BE49-F238E27FC236}">
                <a16:creationId xmlns:a16="http://schemas.microsoft.com/office/drawing/2014/main" id="{439274C0-41BD-15C5-CF1C-89EFF8E3D100}"/>
              </a:ext>
            </a:extLst>
          </p:cNvPr>
          <p:cNvSpPr>
            <a:spLocks noGrp="1"/>
          </p:cNvSpPr>
          <p:nvPr>
            <p:ph idx="1"/>
          </p:nvPr>
        </p:nvSpPr>
        <p:spPr>
          <a:xfrm>
            <a:off x="381000" y="1143000"/>
            <a:ext cx="8610600" cy="5029200"/>
          </a:xfrm>
        </p:spPr>
        <p:txBody>
          <a:bodyPr/>
          <a:lstStyle/>
          <a:p>
            <a:pPr marL="0" indent="0">
              <a:buNone/>
            </a:pPr>
            <a:r>
              <a:rPr lang="en-US" altLang="en-US" sz="2000" dirty="0" err="1">
                <a:latin typeface="Courier" pitchFamily="49" charset="0"/>
              </a:rPr>
              <a:t>remoteControl.onButtonPushed</a:t>
            </a:r>
            <a:r>
              <a:rPr lang="en-US" altLang="en-US" sz="2000" dirty="0">
                <a:latin typeface="Courier" pitchFamily="49" charset="0"/>
              </a:rPr>
              <a:t>(0);</a:t>
            </a:r>
          </a:p>
          <a:p>
            <a:pPr marL="0" indent="0">
              <a:buNone/>
            </a:pPr>
            <a:r>
              <a:rPr lang="en-US" altLang="en-US" sz="2000" dirty="0" err="1">
                <a:latin typeface="Courier" pitchFamily="49" charset="0"/>
              </a:rPr>
              <a:t>remoteControl.undoButtonPushed</a:t>
            </a:r>
            <a:r>
              <a:rPr lang="en-US" altLang="en-US" sz="2000" dirty="0">
                <a:latin typeface="Courier" pitchFamily="49" charset="0"/>
              </a:rPr>
              <a:t>();</a:t>
            </a:r>
          </a:p>
          <a:p>
            <a:pPr marL="0" indent="0">
              <a:buNone/>
            </a:pPr>
            <a:r>
              <a:rPr lang="en-US" altLang="en-US" sz="2000" dirty="0" err="1">
                <a:latin typeface="Courier" pitchFamily="49" charset="0"/>
              </a:rPr>
              <a:t>remoteControl.onButtonPushed</a:t>
            </a:r>
            <a:r>
              <a:rPr lang="en-US" altLang="en-US" sz="2000" dirty="0">
                <a:latin typeface="Courier" pitchFamily="49" charset="0"/>
              </a:rPr>
              <a:t>(0);</a:t>
            </a:r>
          </a:p>
          <a:p>
            <a:pPr marL="0" indent="0">
              <a:buNone/>
            </a:pPr>
            <a:r>
              <a:rPr lang="en-US" altLang="en-US" sz="2000" dirty="0" err="1">
                <a:latin typeface="Courier" pitchFamily="49" charset="0"/>
              </a:rPr>
              <a:t>remoteControl.offButtonPushed</a:t>
            </a:r>
            <a:r>
              <a:rPr lang="en-US" altLang="en-US" sz="2000" dirty="0">
                <a:latin typeface="Courier" pitchFamily="49" charset="0"/>
              </a:rPr>
              <a:t>(0);</a:t>
            </a:r>
          </a:p>
          <a:p>
            <a:pPr marL="0" indent="0">
              <a:buNone/>
            </a:pPr>
            <a:r>
              <a:rPr lang="en-US" altLang="en-US" sz="2000" dirty="0" err="1">
                <a:latin typeface="Courier" pitchFamily="49" charset="0"/>
              </a:rPr>
              <a:t>remoteControl.undoButtonPushed</a:t>
            </a:r>
            <a:r>
              <a:rPr lang="en-US" altLang="en-US" sz="2000" dirty="0">
                <a:latin typeface="Courier" pitchFamily="49" charset="0"/>
              </a:rPr>
              <a:t>();</a:t>
            </a:r>
          </a:p>
        </p:txBody>
      </p:sp>
      <p:sp>
        <p:nvSpPr>
          <p:cNvPr id="9" name="TextBox 8">
            <a:extLst>
              <a:ext uri="{FF2B5EF4-FFF2-40B4-BE49-F238E27FC236}">
                <a16:creationId xmlns:a16="http://schemas.microsoft.com/office/drawing/2014/main" id="{3D624231-C6BA-E526-9840-6AF2497B92C2}"/>
              </a:ext>
            </a:extLst>
          </p:cNvPr>
          <p:cNvSpPr txBox="1"/>
          <p:nvPr/>
        </p:nvSpPr>
        <p:spPr>
          <a:xfrm>
            <a:off x="791596" y="3695179"/>
            <a:ext cx="7259054" cy="1631216"/>
          </a:xfrm>
          <a:prstGeom prst="rect">
            <a:avLst/>
          </a:prstGeom>
          <a:noFill/>
          <a:ln>
            <a:solidFill>
              <a:schemeClr val="accent1"/>
            </a:solidFill>
          </a:ln>
        </p:spPr>
        <p:txBody>
          <a:bodyPr wrap="square" rtlCol="0">
            <a:spAutoFit/>
          </a:bodyPr>
          <a:lstStyle/>
          <a:p>
            <a:r>
              <a:rPr lang="en-US" sz="2000" dirty="0">
                <a:latin typeface="Courier New" panose="02070309020205020404" pitchFamily="49" charset="0"/>
                <a:cs typeface="Courier New" panose="02070309020205020404" pitchFamily="49" charset="0"/>
              </a:rPr>
              <a:t>Living Room Light is ON.</a:t>
            </a:r>
          </a:p>
          <a:p>
            <a:r>
              <a:rPr lang="en-US" sz="2000" dirty="0">
                <a:latin typeface="Courier New" panose="02070309020205020404" pitchFamily="49" charset="0"/>
                <a:cs typeface="Courier New" panose="02070309020205020404" pitchFamily="49" charset="0"/>
              </a:rPr>
              <a:t>Living Room Light is OFF.</a:t>
            </a:r>
          </a:p>
          <a:p>
            <a:r>
              <a:rPr lang="en-US" sz="2000" dirty="0">
                <a:latin typeface="Courier New" panose="02070309020205020404" pitchFamily="49" charset="0"/>
                <a:cs typeface="Courier New" panose="02070309020205020404" pitchFamily="49" charset="0"/>
              </a:rPr>
              <a:t>Living Room Light is ON.</a:t>
            </a:r>
          </a:p>
          <a:p>
            <a:r>
              <a:rPr lang="en-US" sz="2000" dirty="0">
                <a:latin typeface="Courier New" panose="02070309020205020404" pitchFamily="49" charset="0"/>
                <a:cs typeface="Courier New" panose="02070309020205020404" pitchFamily="49" charset="0"/>
              </a:rPr>
              <a:t>Living Room Light is OFF.</a:t>
            </a:r>
          </a:p>
          <a:p>
            <a:r>
              <a:rPr lang="en-US" sz="2000" dirty="0">
                <a:latin typeface="Courier New" panose="02070309020205020404" pitchFamily="49" charset="0"/>
                <a:cs typeface="Courier New" panose="02070309020205020404" pitchFamily="49" charset="0"/>
              </a:rPr>
              <a:t>Living Room Light is ON.</a:t>
            </a:r>
            <a:endParaRPr lang="en-GB" sz="2000" dirty="0">
              <a:latin typeface="Courier New" panose="02070309020205020404" pitchFamily="49" charset="0"/>
              <a:cs typeface="Courier New" panose="02070309020205020404" pitchFamily="49" charset="0"/>
            </a:endParaRPr>
          </a:p>
        </p:txBody>
      </p:sp>
      <p:sp>
        <p:nvSpPr>
          <p:cNvPr id="3" name="Rectangle 15">
            <a:extLst>
              <a:ext uri="{FF2B5EF4-FFF2-40B4-BE49-F238E27FC236}">
                <a16:creationId xmlns:a16="http://schemas.microsoft.com/office/drawing/2014/main" id="{4C632F5B-7509-CA4B-88E1-F0984E32387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34</a:t>
            </a:fld>
            <a:endParaRPr lang="en-US" dirty="0"/>
          </a:p>
        </p:txBody>
      </p:sp>
      <p:sp>
        <p:nvSpPr>
          <p:cNvPr id="4" name="Rectangle 3">
            <a:extLst>
              <a:ext uri="{FF2B5EF4-FFF2-40B4-BE49-F238E27FC236}">
                <a16:creationId xmlns:a16="http://schemas.microsoft.com/office/drawing/2014/main" id="{D3E7F8B7-DE85-D59B-0A58-7277182FAEC6}"/>
              </a:ext>
            </a:extLst>
          </p:cNvPr>
          <p:cNvSpPr/>
          <p:nvPr/>
        </p:nvSpPr>
        <p:spPr bwMode="auto">
          <a:xfrm>
            <a:off x="381000" y="1181100"/>
            <a:ext cx="49530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8D73B157-8591-B271-4808-2F542181996D}"/>
              </a:ext>
            </a:extLst>
          </p:cNvPr>
          <p:cNvSpPr/>
          <p:nvPr/>
        </p:nvSpPr>
        <p:spPr bwMode="auto">
          <a:xfrm>
            <a:off x="801121" y="3733279"/>
            <a:ext cx="3770879"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EE6732BD-A02E-C224-9AB5-6D5453E51A87}"/>
              </a:ext>
            </a:extLst>
          </p:cNvPr>
          <p:cNvSpPr/>
          <p:nvPr/>
        </p:nvSpPr>
        <p:spPr bwMode="auto">
          <a:xfrm>
            <a:off x="381000" y="1588755"/>
            <a:ext cx="51816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AC9F4E26-17DC-AC11-9D5E-EEE90603242C}"/>
              </a:ext>
            </a:extLst>
          </p:cNvPr>
          <p:cNvSpPr/>
          <p:nvPr/>
        </p:nvSpPr>
        <p:spPr bwMode="auto">
          <a:xfrm>
            <a:off x="801121" y="4038079"/>
            <a:ext cx="394492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330341B4-E45D-A236-0019-8F99D6F6E60E}"/>
              </a:ext>
            </a:extLst>
          </p:cNvPr>
          <p:cNvSpPr/>
          <p:nvPr/>
        </p:nvSpPr>
        <p:spPr bwMode="auto">
          <a:xfrm>
            <a:off x="381000" y="1969754"/>
            <a:ext cx="5181600" cy="62104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CAFAFCD8-BF6A-A7EB-D0E0-86CD1A3A1E07}"/>
              </a:ext>
            </a:extLst>
          </p:cNvPr>
          <p:cNvSpPr/>
          <p:nvPr/>
        </p:nvSpPr>
        <p:spPr bwMode="auto">
          <a:xfrm>
            <a:off x="801121" y="4361928"/>
            <a:ext cx="3944920" cy="62104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3" name="Rectangle 12">
            <a:extLst>
              <a:ext uri="{FF2B5EF4-FFF2-40B4-BE49-F238E27FC236}">
                <a16:creationId xmlns:a16="http://schemas.microsoft.com/office/drawing/2014/main" id="{B8B6088E-4CBB-3B44-362E-A9B31D6E4A31}"/>
              </a:ext>
            </a:extLst>
          </p:cNvPr>
          <p:cNvSpPr/>
          <p:nvPr/>
        </p:nvSpPr>
        <p:spPr bwMode="auto">
          <a:xfrm>
            <a:off x="381000" y="2663158"/>
            <a:ext cx="51816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4" name="Rectangle 13">
            <a:extLst>
              <a:ext uri="{FF2B5EF4-FFF2-40B4-BE49-F238E27FC236}">
                <a16:creationId xmlns:a16="http://schemas.microsoft.com/office/drawing/2014/main" id="{5FA39F02-04EF-6369-9011-17EDE3B04E4F}"/>
              </a:ext>
            </a:extLst>
          </p:cNvPr>
          <p:cNvSpPr/>
          <p:nvPr/>
        </p:nvSpPr>
        <p:spPr bwMode="auto">
          <a:xfrm>
            <a:off x="801121" y="4988657"/>
            <a:ext cx="394492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5" name="Audio 14">
            <a:hlinkClick r:id="" action="ppaction://media"/>
            <a:extLst>
              <a:ext uri="{FF2B5EF4-FFF2-40B4-BE49-F238E27FC236}">
                <a16:creationId xmlns:a16="http://schemas.microsoft.com/office/drawing/2014/main" id="{DB877EED-C14E-E18A-39B3-AC7BA5345EA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732940337"/>
      </p:ext>
    </p:extLst>
  </p:cSld>
  <p:clrMapOvr>
    <a:masterClrMapping/>
  </p:clrMapOvr>
  <mc:AlternateContent xmlns:mc="http://schemas.openxmlformats.org/markup-compatibility/2006">
    <mc:Choice xmlns:p14="http://schemas.microsoft.com/office/powerpoint/2010/main" Requires="p14">
      <p:transition spd="slow" advTm="39524">
        <p14:vortex dir="r"/>
      </p:transition>
    </mc:Choice>
    <mc:Fallback>
      <p:transition spd="slow" advTm="395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grpId="1" nodeType="clickEffect">
                                  <p:stCondLst>
                                    <p:cond delay="0"/>
                                  </p:stCondLst>
                                  <p:childTnLst>
                                    <p:animEffect transition="out" filter="wipe(left)">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22" presetClass="exit" presetSubtype="8" fill="hold" grpId="1" nodeType="withEffect">
                                  <p:stCondLst>
                                    <p:cond delay="0"/>
                                  </p:stCondLst>
                                  <p:childTnLst>
                                    <p:animEffect transition="out" filter="wipe(left)">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22" presetClass="entr" presetSubtype="8"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1" nodeType="clickEffect">
                                  <p:stCondLst>
                                    <p:cond delay="0"/>
                                  </p:stCondLst>
                                  <p:childTnLst>
                                    <p:animEffect transition="out" filter="wipe(left)">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par>
                                <p:cTn id="39" presetID="22" presetClass="exit" presetSubtype="8" fill="hold" grpId="1" nodeType="withEffect">
                                  <p:stCondLst>
                                    <p:cond delay="0"/>
                                  </p:stCondLst>
                                  <p:childTnLst>
                                    <p:animEffect transition="out" filter="wipe(left)">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22" presetClass="exit" presetSubtype="8" fill="hold" grpId="1" nodeType="withEffect">
                                  <p:stCondLst>
                                    <p:cond delay="0"/>
                                  </p:stCondLst>
                                  <p:childTnLst>
                                    <p:animEffect transition="out" filter="wipe(left)">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22" presetClass="entr" presetSubtype="8"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2" fill="hold" display="0">
                  <p:stCondLst>
                    <p:cond delay="indefinite"/>
                  </p:stCondLst>
                  <p:endCondLst>
                    <p:cond evt="onStopAudio" delay="0">
                      <p:tgtEl>
                        <p:sldTgt/>
                      </p:tgtEl>
                    </p:cond>
                  </p:endCondLst>
                </p:cTn>
                <p:tgtEl>
                  <p:spTgt spid="15"/>
                </p:tgtEl>
              </p:cMediaNode>
            </p:audio>
          </p:childTnLst>
        </p:cTn>
      </p:par>
    </p:tnLst>
    <p:bldLst>
      <p:bldP spid="9" grpId="0" animBg="1"/>
      <p:bldP spid="4" grpId="0" animBg="1"/>
      <p:bldP spid="4" grpId="1" animBg="1"/>
      <p:bldP spid="6" grpId="0" animBg="1"/>
      <p:bldP spid="6" grpId="1" animBg="1"/>
      <p:bldP spid="7" grpId="0" animBg="1"/>
      <p:bldP spid="7" grpId="1" animBg="1"/>
      <p:bldP spid="8" grpId="0" animBg="1"/>
      <p:bldP spid="8" grpId="1" animBg="1"/>
      <p:bldP spid="10" grpId="0" animBg="1"/>
      <p:bldP spid="10" grpId="1" animBg="1"/>
      <p:bldP spid="11" grpId="0" animBg="1"/>
      <p:bldP spid="11" grpId="1"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3685-82D2-DA7C-CF0D-19C65E6D751A}"/>
              </a:ext>
            </a:extLst>
          </p:cNvPr>
          <p:cNvSpPr>
            <a:spLocks noGrp="1"/>
          </p:cNvSpPr>
          <p:nvPr>
            <p:ph type="title"/>
          </p:nvPr>
        </p:nvSpPr>
        <p:spPr/>
        <p:txBody>
          <a:bodyPr/>
          <a:lstStyle/>
          <a:p>
            <a:r>
              <a:rPr lang="en-US" dirty="0"/>
              <a:t>More Complex Undo Functions</a:t>
            </a:r>
            <a:endParaRPr lang="en-GB" dirty="0"/>
          </a:p>
        </p:txBody>
      </p:sp>
      <p:sp>
        <p:nvSpPr>
          <p:cNvPr id="3" name="Content Placeholder 2">
            <a:extLst>
              <a:ext uri="{FF2B5EF4-FFF2-40B4-BE49-F238E27FC236}">
                <a16:creationId xmlns:a16="http://schemas.microsoft.com/office/drawing/2014/main" id="{5097DFBE-8108-EBA5-499B-88AFA22F97E4}"/>
              </a:ext>
            </a:extLst>
          </p:cNvPr>
          <p:cNvSpPr>
            <a:spLocks noGrp="1"/>
          </p:cNvSpPr>
          <p:nvPr>
            <p:ph idx="1"/>
          </p:nvPr>
        </p:nvSpPr>
        <p:spPr/>
        <p:txBody>
          <a:bodyPr/>
          <a:lstStyle/>
          <a:p>
            <a:r>
              <a:rPr lang="en-US" dirty="0"/>
              <a:t>Store the previous state</a:t>
            </a:r>
          </a:p>
          <a:p>
            <a:pPr lvl="1"/>
            <a:r>
              <a:rPr lang="en-US" dirty="0"/>
              <a:t>E.g., for a command that sets the speed of a fan, store the previous speed value</a:t>
            </a:r>
          </a:p>
          <a:p>
            <a:pPr lvl="1"/>
            <a:endParaRPr lang="en-US" dirty="0"/>
          </a:p>
          <a:p>
            <a:r>
              <a:rPr lang="en-US" dirty="0"/>
              <a:t>Multiple undo actions</a:t>
            </a:r>
          </a:p>
          <a:p>
            <a:pPr lvl="1"/>
            <a:r>
              <a:rPr lang="en-US" dirty="0"/>
              <a:t>Keep the commands in a stack</a:t>
            </a:r>
          </a:p>
          <a:p>
            <a:pPr lvl="1"/>
            <a:r>
              <a:rPr lang="en-US" dirty="0"/>
              <a:t>For each command, push it onto the stack</a:t>
            </a:r>
          </a:p>
          <a:p>
            <a:pPr lvl="1"/>
            <a:r>
              <a:rPr lang="en-US" dirty="0"/>
              <a:t>For each undo, pop it from the stack</a:t>
            </a:r>
            <a:endParaRPr lang="en-GB" dirty="0"/>
          </a:p>
        </p:txBody>
      </p:sp>
      <p:sp>
        <p:nvSpPr>
          <p:cNvPr id="4" name="Slide Number Placeholder 3">
            <a:extLst>
              <a:ext uri="{FF2B5EF4-FFF2-40B4-BE49-F238E27FC236}">
                <a16:creationId xmlns:a16="http://schemas.microsoft.com/office/drawing/2014/main" id="{B5644CF6-C6EF-D6F4-AB4B-477E7AAF1C44}"/>
              </a:ext>
            </a:extLst>
          </p:cNvPr>
          <p:cNvSpPr>
            <a:spLocks noGrp="1"/>
          </p:cNvSpPr>
          <p:nvPr>
            <p:ph type="sldNum" sz="quarter" idx="4"/>
          </p:nvPr>
        </p:nvSpPr>
        <p:spPr/>
        <p:txBody>
          <a:bodyPr/>
          <a:lstStyle/>
          <a:p>
            <a:pPr>
              <a:defRPr/>
            </a:pPr>
            <a:r>
              <a:rPr lang="en-US"/>
              <a:t>  Lecture 7</a:t>
            </a:r>
            <a:r>
              <a:rPr lang="en-US">
                <a:solidFill>
                  <a:srgbClr val="FF0000"/>
                </a:solidFill>
              </a:rPr>
              <a:t>.2</a:t>
            </a:r>
            <a:br>
              <a:rPr lang="en-US"/>
            </a:br>
            <a:r>
              <a:rPr lang="en-US"/>
              <a:t> Slide </a:t>
            </a:r>
            <a:fld id="{FF9B6805-2258-4A0A-A38F-E119E90B2031}" type="slidenum">
              <a:rPr lang="en-US" smtClean="0"/>
              <a:pPr>
                <a:defRPr/>
              </a:pPr>
              <a:t>35</a:t>
            </a:fld>
            <a:endParaRPr lang="en-US" dirty="0"/>
          </a:p>
        </p:txBody>
      </p:sp>
      <p:pic>
        <p:nvPicPr>
          <p:cNvPr id="12" name="Audio 11">
            <a:hlinkClick r:id="" action="ppaction://media"/>
            <a:extLst>
              <a:ext uri="{FF2B5EF4-FFF2-40B4-BE49-F238E27FC236}">
                <a16:creationId xmlns:a16="http://schemas.microsoft.com/office/drawing/2014/main" id="{78027326-C0A6-3FE3-B31F-97CC3915F77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749899647"/>
      </p:ext>
    </p:extLst>
  </p:cSld>
  <p:clrMapOvr>
    <a:masterClrMapping/>
  </p:clrMapOvr>
  <mc:AlternateContent xmlns:mc="http://schemas.openxmlformats.org/markup-compatibility/2006">
    <mc:Choice xmlns:p14="http://schemas.microsoft.com/office/powerpoint/2010/main" Requires="p14">
      <p:transition spd="slow" advTm="67283">
        <p14:vortex dir="r"/>
      </p:transition>
    </mc:Choice>
    <mc:Fallback>
      <p:transition spd="slow" advTm="672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381000" y="914400"/>
            <a:ext cx="8153400" cy="5181600"/>
          </a:xfrm>
        </p:spPr>
        <p:txBody>
          <a:bodyPr/>
          <a:lstStyle/>
          <a:p>
            <a:r>
              <a:rPr lang="en-US" altLang="en-US" dirty="0"/>
              <a:t>Invokers are decoupled from Receivers</a:t>
            </a:r>
          </a:p>
          <a:p>
            <a:pPr lvl="1"/>
            <a:r>
              <a:rPr lang="en-US" altLang="en-US" dirty="0"/>
              <a:t>The class that calls the operation is independent from the objects being affected</a:t>
            </a:r>
          </a:p>
          <a:p>
            <a:pPr lvl="1"/>
            <a:r>
              <a:rPr lang="en-US" altLang="en-US" dirty="0"/>
              <a:t>Easy to add new Commands as existing classes are not affected</a:t>
            </a:r>
          </a:p>
          <a:p>
            <a:endParaRPr lang="en-US" altLang="en-US" dirty="0"/>
          </a:p>
          <a:p>
            <a:r>
              <a:rPr lang="en-US" altLang="en-US" dirty="0"/>
              <a:t>Commands can be manipulated and extended like any other object</a:t>
            </a:r>
          </a:p>
        </p:txBody>
      </p:sp>
      <p:sp>
        <p:nvSpPr>
          <p:cNvPr id="2" name="Title 1"/>
          <p:cNvSpPr>
            <a:spLocks noGrp="1"/>
          </p:cNvSpPr>
          <p:nvPr>
            <p:ph type="title"/>
          </p:nvPr>
        </p:nvSpPr>
        <p:spPr/>
        <p:txBody>
          <a:bodyPr/>
          <a:lstStyle/>
          <a:p>
            <a:pPr>
              <a:defRPr/>
            </a:pPr>
            <a:r>
              <a:rPr lang="en-US"/>
              <a:t>What Have We Achieved?</a:t>
            </a:r>
            <a:endParaRPr lang="en-SG"/>
          </a:p>
        </p:txBody>
      </p:sp>
      <p:sp>
        <p:nvSpPr>
          <p:cNvPr id="4" name="Rectangle 15">
            <a:extLst>
              <a:ext uri="{FF2B5EF4-FFF2-40B4-BE49-F238E27FC236}">
                <a16:creationId xmlns:a16="http://schemas.microsoft.com/office/drawing/2014/main" id="{7930F2AF-73A4-D9C2-744C-B68E53749E4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36</a:t>
            </a:fld>
            <a:endParaRPr lang="en-US" dirty="0"/>
          </a:p>
        </p:txBody>
      </p:sp>
      <p:pic>
        <p:nvPicPr>
          <p:cNvPr id="7" name="Audio 6">
            <a:hlinkClick r:id="" action="ppaction://media"/>
            <a:extLst>
              <a:ext uri="{FF2B5EF4-FFF2-40B4-BE49-F238E27FC236}">
                <a16:creationId xmlns:a16="http://schemas.microsoft.com/office/drawing/2014/main" id="{05D9CED0-4DF0-EE1E-4B8E-E8BDE88464C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Tm="38682">
        <p14:vortex dir="r"/>
      </p:transition>
    </mc:Choice>
    <mc:Fallback>
      <p:transition spd="slow" advTm="386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transition="in" filter="fade">
                                      <p:cBhvr>
                                        <p:cTn id="11" dur="500"/>
                                        <p:tgtEl>
                                          <p:spTgt spid="3072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0723">
                                            <p:txEl>
                                              <p:pRg st="1" end="1"/>
                                            </p:txEl>
                                          </p:spTgt>
                                        </p:tgtEl>
                                        <p:attrNameLst>
                                          <p:attrName>style.visibility</p:attrName>
                                        </p:attrNameLst>
                                      </p:cBhvr>
                                      <p:to>
                                        <p:strVal val="visible"/>
                                      </p:to>
                                    </p:set>
                                    <p:animEffect transition="in" filter="fade">
                                      <p:cBhvr>
                                        <p:cTn id="14" dur="500"/>
                                        <p:tgtEl>
                                          <p:spTgt spid="3072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23">
                                            <p:txEl>
                                              <p:pRg st="2" end="2"/>
                                            </p:txEl>
                                          </p:spTgt>
                                        </p:tgtEl>
                                        <p:attrNameLst>
                                          <p:attrName>style.visibility</p:attrName>
                                        </p:attrNameLst>
                                      </p:cBhvr>
                                      <p:to>
                                        <p:strVal val="visible"/>
                                      </p:to>
                                    </p:set>
                                    <p:animEffect transition="in" filter="fade">
                                      <p:cBhvr>
                                        <p:cTn id="19" dur="500"/>
                                        <p:tgtEl>
                                          <p:spTgt spid="3072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23">
                                            <p:txEl>
                                              <p:pRg st="4" end="4"/>
                                            </p:txEl>
                                          </p:spTgt>
                                        </p:tgtEl>
                                        <p:attrNameLst>
                                          <p:attrName>style.visibility</p:attrName>
                                        </p:attrNameLst>
                                      </p:cBhvr>
                                      <p:to>
                                        <p:strVal val="visible"/>
                                      </p:to>
                                    </p:set>
                                    <p:animEffect transition="in" filter="fade">
                                      <p:cBhvr>
                                        <p:cTn id="24" dur="500"/>
                                        <p:tgtEl>
                                          <p:spTgt spid="30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1A40-8F55-FA57-83E1-C2DB0145D153}"/>
              </a:ext>
            </a:extLst>
          </p:cNvPr>
          <p:cNvSpPr>
            <a:spLocks noGrp="1"/>
          </p:cNvSpPr>
          <p:nvPr>
            <p:ph type="title"/>
          </p:nvPr>
        </p:nvSpPr>
        <p:spPr/>
        <p:txBody>
          <a:bodyPr/>
          <a:lstStyle/>
          <a:p>
            <a:r>
              <a:rPr lang="en-US" dirty="0"/>
              <a:t>Macro Commands</a:t>
            </a:r>
            <a:endParaRPr lang="en-GB" dirty="0"/>
          </a:p>
        </p:txBody>
      </p:sp>
      <p:sp>
        <p:nvSpPr>
          <p:cNvPr id="3" name="Content Placeholder 2">
            <a:extLst>
              <a:ext uri="{FF2B5EF4-FFF2-40B4-BE49-F238E27FC236}">
                <a16:creationId xmlns:a16="http://schemas.microsoft.com/office/drawing/2014/main" id="{E99783DB-EF18-34EF-63B5-778F22C637C5}"/>
              </a:ext>
            </a:extLst>
          </p:cNvPr>
          <p:cNvSpPr>
            <a:spLocks noGrp="1"/>
          </p:cNvSpPr>
          <p:nvPr>
            <p:ph idx="1"/>
          </p:nvPr>
        </p:nvSpPr>
        <p:spPr/>
        <p:txBody>
          <a:bodyPr/>
          <a:lstStyle/>
          <a:p>
            <a:r>
              <a:rPr lang="en-US" dirty="0"/>
              <a:t>We can have commands made of multiple commands</a:t>
            </a:r>
            <a:endParaRPr lang="en-GB" dirty="0"/>
          </a:p>
        </p:txBody>
      </p:sp>
      <p:sp>
        <p:nvSpPr>
          <p:cNvPr id="4" name="Slide Number Placeholder 3">
            <a:extLst>
              <a:ext uri="{FF2B5EF4-FFF2-40B4-BE49-F238E27FC236}">
                <a16:creationId xmlns:a16="http://schemas.microsoft.com/office/drawing/2014/main" id="{12195A8B-0711-577B-A434-AE20BF4D1794}"/>
              </a:ext>
            </a:extLst>
          </p:cNvPr>
          <p:cNvSpPr>
            <a:spLocks noGrp="1"/>
          </p:cNvSpPr>
          <p:nvPr>
            <p:ph type="sldNum" sz="quarter" idx="4"/>
          </p:nvPr>
        </p:nvSpPr>
        <p:spPr/>
        <p:txBody>
          <a:bodyPr/>
          <a:lstStyle/>
          <a:p>
            <a:pPr>
              <a:defRPr/>
            </a:pPr>
            <a:r>
              <a:rPr lang="en-US"/>
              <a:t>  Lecture 7</a:t>
            </a:r>
            <a:r>
              <a:rPr lang="en-US">
                <a:solidFill>
                  <a:srgbClr val="FF0000"/>
                </a:solidFill>
              </a:rPr>
              <a:t>.2</a:t>
            </a:r>
            <a:br>
              <a:rPr lang="en-US"/>
            </a:br>
            <a:r>
              <a:rPr lang="en-US"/>
              <a:t> Slide </a:t>
            </a:r>
            <a:fld id="{FF9B6805-2258-4A0A-A38F-E119E90B2031}" type="slidenum">
              <a:rPr lang="en-US" smtClean="0"/>
              <a:pPr>
                <a:defRPr/>
              </a:pPr>
              <a:t>37</a:t>
            </a:fld>
            <a:endParaRPr lang="en-US" dirty="0"/>
          </a:p>
        </p:txBody>
      </p:sp>
      <p:sp>
        <p:nvSpPr>
          <p:cNvPr id="5" name="Content Placeholder 2">
            <a:extLst>
              <a:ext uri="{FF2B5EF4-FFF2-40B4-BE49-F238E27FC236}">
                <a16:creationId xmlns:a16="http://schemas.microsoft.com/office/drawing/2014/main" id="{958D5970-D125-6116-3F56-F48D7A792955}"/>
              </a:ext>
            </a:extLst>
          </p:cNvPr>
          <p:cNvSpPr txBox="1">
            <a:spLocks/>
          </p:cNvSpPr>
          <p:nvPr/>
        </p:nvSpPr>
        <p:spPr bwMode="auto">
          <a:xfrm>
            <a:off x="419100" y="2209800"/>
            <a:ext cx="84963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Font typeface="Wingdings" panose="05000000000000000000" pitchFamily="2" charset="2"/>
              <a:buNone/>
            </a:pPr>
            <a:r>
              <a:rPr lang="en-US" altLang="en-US" sz="2000" kern="0" dirty="0">
                <a:latin typeface="Courier" pitchFamily="49" charset="0"/>
              </a:rPr>
              <a:t>public class </a:t>
            </a:r>
            <a:r>
              <a:rPr lang="en-US" altLang="en-US" sz="2000" kern="0" dirty="0" err="1">
                <a:latin typeface="Courier" pitchFamily="49" charset="0"/>
              </a:rPr>
              <a:t>MacroCommand</a:t>
            </a:r>
            <a:r>
              <a:rPr lang="en-US" altLang="en-US" sz="2000" kern="0" dirty="0">
                <a:latin typeface="Courier" pitchFamily="49" charset="0"/>
              </a:rPr>
              <a:t>: Command {</a:t>
            </a:r>
          </a:p>
          <a:p>
            <a:pPr marL="0" indent="0">
              <a:buFont typeface="Wingdings" panose="05000000000000000000" pitchFamily="2" charset="2"/>
              <a:buNone/>
            </a:pPr>
            <a:r>
              <a:rPr lang="en-US" altLang="en-US" sz="2000" kern="0" dirty="0">
                <a:latin typeface="Courier" pitchFamily="49" charset="0"/>
              </a:rPr>
              <a:t>    Command[] commands;</a:t>
            </a:r>
          </a:p>
          <a:p>
            <a:pPr marL="0" indent="0">
              <a:buFont typeface="Wingdings" panose="05000000000000000000" pitchFamily="2" charset="2"/>
              <a:buNone/>
            </a:pPr>
            <a:endParaRPr lang="en-US" altLang="en-US" sz="2000" kern="0" dirty="0">
              <a:latin typeface="Courier" pitchFamily="49" charset="0"/>
            </a:endParaRPr>
          </a:p>
          <a:p>
            <a:pPr marL="0" indent="0">
              <a:buFont typeface="Wingdings" panose="05000000000000000000" pitchFamily="2" charset="2"/>
              <a:buNone/>
            </a:pPr>
            <a:r>
              <a:rPr lang="en-US" altLang="en-US" sz="2000" kern="0" dirty="0">
                <a:latin typeface="Courier" pitchFamily="49" charset="0"/>
              </a:rPr>
              <a:t>    public </a:t>
            </a:r>
            <a:r>
              <a:rPr lang="en-US" altLang="en-US" sz="2000" kern="0" dirty="0" err="1">
                <a:latin typeface="Courier" pitchFamily="49" charset="0"/>
              </a:rPr>
              <a:t>MacroCommand</a:t>
            </a:r>
            <a:r>
              <a:rPr lang="en-US" altLang="en-US" sz="2000" kern="0" dirty="0">
                <a:latin typeface="Courier" pitchFamily="49" charset="0"/>
              </a:rPr>
              <a:t>(Command[] commands)</a:t>
            </a:r>
          </a:p>
          <a:p>
            <a:pPr marL="0" indent="0">
              <a:buFont typeface="Wingdings" panose="05000000000000000000" pitchFamily="2" charset="2"/>
              <a:buNone/>
            </a:pPr>
            <a:r>
              <a:rPr lang="en-US" altLang="en-US" sz="2000" kern="0" dirty="0">
                <a:latin typeface="Courier" pitchFamily="49" charset="0"/>
              </a:rPr>
              <a:t>    {</a:t>
            </a:r>
          </a:p>
          <a:p>
            <a:pPr marL="0" indent="0">
              <a:buFont typeface="Wingdings" panose="05000000000000000000" pitchFamily="2" charset="2"/>
              <a:buNone/>
            </a:pPr>
            <a:r>
              <a:rPr lang="en-US" altLang="en-US" sz="2000" kern="0" dirty="0">
                <a:latin typeface="Courier" pitchFamily="49" charset="0"/>
              </a:rPr>
              <a:t>        </a:t>
            </a:r>
            <a:r>
              <a:rPr lang="en-US" altLang="en-US" sz="2000" kern="0" dirty="0" err="1">
                <a:latin typeface="Courier" pitchFamily="49" charset="0"/>
              </a:rPr>
              <a:t>this.commands</a:t>
            </a:r>
            <a:r>
              <a:rPr lang="en-US" altLang="en-US" sz="2000" kern="0" dirty="0">
                <a:latin typeface="Courier" pitchFamily="49" charset="0"/>
              </a:rPr>
              <a:t> = commands;</a:t>
            </a:r>
          </a:p>
          <a:p>
            <a:pPr marL="0" indent="0">
              <a:buFont typeface="Wingdings" panose="05000000000000000000" pitchFamily="2" charset="2"/>
              <a:buNone/>
            </a:pPr>
            <a:r>
              <a:rPr lang="en-US" altLang="en-US" sz="2000" kern="0" dirty="0">
                <a:latin typeface="Courier" pitchFamily="49" charset="0"/>
              </a:rPr>
              <a:t>    }</a:t>
            </a:r>
          </a:p>
          <a:p>
            <a:pPr marL="0" indent="0">
              <a:buFont typeface="Wingdings" panose="05000000000000000000" pitchFamily="2" charset="2"/>
              <a:buNone/>
            </a:pPr>
            <a:endParaRPr lang="en-US" altLang="en-US" sz="2000" kern="0" dirty="0">
              <a:latin typeface="Courier" pitchFamily="49" charset="0"/>
            </a:endParaRPr>
          </a:p>
        </p:txBody>
      </p:sp>
      <p:sp>
        <p:nvSpPr>
          <p:cNvPr id="6" name="Rectangle 5">
            <a:extLst>
              <a:ext uri="{FF2B5EF4-FFF2-40B4-BE49-F238E27FC236}">
                <a16:creationId xmlns:a16="http://schemas.microsoft.com/office/drawing/2014/main" id="{6D2A2EF1-2C17-BAE9-DAD8-EAEAF33347E8}"/>
              </a:ext>
            </a:extLst>
          </p:cNvPr>
          <p:cNvSpPr/>
          <p:nvPr/>
        </p:nvSpPr>
        <p:spPr bwMode="auto">
          <a:xfrm>
            <a:off x="4384040" y="2209800"/>
            <a:ext cx="140716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087DB0C5-AF37-E26D-31D0-532D238809FC}"/>
              </a:ext>
            </a:extLst>
          </p:cNvPr>
          <p:cNvSpPr/>
          <p:nvPr/>
        </p:nvSpPr>
        <p:spPr bwMode="auto">
          <a:xfrm>
            <a:off x="1066800" y="2595880"/>
            <a:ext cx="2971800" cy="29972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4" name="Audio 13">
            <a:hlinkClick r:id="" action="ppaction://media"/>
            <a:extLst>
              <a:ext uri="{FF2B5EF4-FFF2-40B4-BE49-F238E27FC236}">
                <a16:creationId xmlns:a16="http://schemas.microsoft.com/office/drawing/2014/main" id="{E8157689-52F7-B9F6-A7A8-A70ADE04197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489485893"/>
      </p:ext>
    </p:extLst>
  </p:cSld>
  <p:clrMapOvr>
    <a:masterClrMapping/>
  </p:clrMapOvr>
  <mc:AlternateContent xmlns:mc="http://schemas.openxmlformats.org/markup-compatibility/2006">
    <mc:Choice xmlns:p14="http://schemas.microsoft.com/office/powerpoint/2010/main" Requires="p14">
      <p:transition spd="slow" advTm="41872">
        <p14:vortex dir="r"/>
      </p:transition>
    </mc:Choice>
    <mc:Fallback>
      <p:transition spd="slow" advTm="418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4"/>
                </p:tgtEl>
              </p:cMediaNode>
            </p:audio>
          </p:childTnLst>
        </p:cTn>
      </p:par>
    </p:tnLst>
    <p:bldLst>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15412-CEA3-B61F-D01F-7E10D104A8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04E9C-8810-789D-012D-5C95BF2FB45A}"/>
              </a:ext>
            </a:extLst>
          </p:cNvPr>
          <p:cNvSpPr>
            <a:spLocks noGrp="1"/>
          </p:cNvSpPr>
          <p:nvPr>
            <p:ph type="title"/>
          </p:nvPr>
        </p:nvSpPr>
        <p:spPr/>
        <p:txBody>
          <a:bodyPr/>
          <a:lstStyle/>
          <a:p>
            <a:r>
              <a:rPr lang="en-US" dirty="0"/>
              <a:t>Macro Commands</a:t>
            </a:r>
            <a:endParaRPr lang="en-GB" dirty="0"/>
          </a:p>
        </p:txBody>
      </p:sp>
      <p:sp>
        <p:nvSpPr>
          <p:cNvPr id="4" name="Slide Number Placeholder 3">
            <a:extLst>
              <a:ext uri="{FF2B5EF4-FFF2-40B4-BE49-F238E27FC236}">
                <a16:creationId xmlns:a16="http://schemas.microsoft.com/office/drawing/2014/main" id="{128FED3A-6DBC-1B0B-8CBE-270C8F3A7EDC}"/>
              </a:ext>
            </a:extLst>
          </p:cNvPr>
          <p:cNvSpPr>
            <a:spLocks noGrp="1"/>
          </p:cNvSpPr>
          <p:nvPr>
            <p:ph type="sldNum" sz="quarter" idx="4"/>
          </p:nvPr>
        </p:nvSpPr>
        <p:spPr/>
        <p:txBody>
          <a:bodyPr/>
          <a:lstStyle/>
          <a:p>
            <a:pPr>
              <a:defRPr/>
            </a:pPr>
            <a:r>
              <a:rPr lang="en-US"/>
              <a:t>  Lecture 7</a:t>
            </a:r>
            <a:r>
              <a:rPr lang="en-US">
                <a:solidFill>
                  <a:srgbClr val="FF0000"/>
                </a:solidFill>
              </a:rPr>
              <a:t>.2</a:t>
            </a:r>
            <a:br>
              <a:rPr lang="en-US"/>
            </a:br>
            <a:r>
              <a:rPr lang="en-US"/>
              <a:t> Slide </a:t>
            </a:r>
            <a:fld id="{FF9B6805-2258-4A0A-A38F-E119E90B2031}" type="slidenum">
              <a:rPr lang="en-US" smtClean="0"/>
              <a:pPr>
                <a:defRPr/>
              </a:pPr>
              <a:t>38</a:t>
            </a:fld>
            <a:endParaRPr lang="en-US" dirty="0"/>
          </a:p>
        </p:txBody>
      </p:sp>
      <p:sp>
        <p:nvSpPr>
          <p:cNvPr id="5" name="Content Placeholder 2">
            <a:extLst>
              <a:ext uri="{FF2B5EF4-FFF2-40B4-BE49-F238E27FC236}">
                <a16:creationId xmlns:a16="http://schemas.microsoft.com/office/drawing/2014/main" id="{7A702324-B1DE-6E9B-61FF-63690A21D914}"/>
              </a:ext>
            </a:extLst>
          </p:cNvPr>
          <p:cNvSpPr txBox="1">
            <a:spLocks/>
          </p:cNvSpPr>
          <p:nvPr/>
        </p:nvSpPr>
        <p:spPr bwMode="auto">
          <a:xfrm>
            <a:off x="419100" y="1066800"/>
            <a:ext cx="84963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Font typeface="Wingdings" panose="05000000000000000000" pitchFamily="2" charset="2"/>
              <a:buNone/>
            </a:pPr>
            <a:r>
              <a:rPr lang="en-US" altLang="en-US" sz="2000" kern="0" dirty="0">
                <a:latin typeface="Courier" pitchFamily="49" charset="0"/>
              </a:rPr>
              <a:t>    public void execute() {</a:t>
            </a:r>
          </a:p>
          <a:p>
            <a:pPr marL="0" indent="0">
              <a:buFont typeface="Wingdings" panose="05000000000000000000" pitchFamily="2" charset="2"/>
              <a:buNone/>
            </a:pPr>
            <a:r>
              <a:rPr lang="en-US" altLang="en-US" sz="2000" kern="0" dirty="0">
                <a:latin typeface="Courier" pitchFamily="49" charset="0"/>
              </a:rPr>
              <a:t>        foreach (Command </a:t>
            </a:r>
            <a:r>
              <a:rPr lang="en-US" altLang="en-US" sz="2000" kern="0" dirty="0" err="1">
                <a:latin typeface="Courier" pitchFamily="49" charset="0"/>
              </a:rPr>
              <a:t>command</a:t>
            </a:r>
            <a:r>
              <a:rPr lang="en-US" altLang="en-US" sz="2000" kern="0" dirty="0">
                <a:latin typeface="Courier" pitchFamily="49" charset="0"/>
              </a:rPr>
              <a:t> in commands) {</a:t>
            </a:r>
          </a:p>
          <a:p>
            <a:pPr marL="0" indent="0">
              <a:buFont typeface="Wingdings" panose="05000000000000000000" pitchFamily="2" charset="2"/>
              <a:buNone/>
            </a:pPr>
            <a:r>
              <a:rPr lang="en-US" altLang="en-US" sz="2000" kern="0" dirty="0">
                <a:latin typeface="Courier" pitchFamily="49" charset="0"/>
              </a:rPr>
              <a:t>            </a:t>
            </a:r>
            <a:r>
              <a:rPr lang="en-US" altLang="en-US" sz="2000" kern="0" dirty="0" err="1">
                <a:latin typeface="Courier" pitchFamily="49" charset="0"/>
              </a:rPr>
              <a:t>command.execute</a:t>
            </a:r>
            <a:r>
              <a:rPr lang="en-US" altLang="en-US" sz="2000" kern="0" dirty="0">
                <a:latin typeface="Courier" pitchFamily="49" charset="0"/>
              </a:rPr>
              <a:t>();</a:t>
            </a:r>
          </a:p>
          <a:p>
            <a:pPr marL="0" indent="0">
              <a:buFont typeface="Wingdings" panose="05000000000000000000" pitchFamily="2" charset="2"/>
              <a:buNone/>
            </a:pPr>
            <a:r>
              <a:rPr lang="en-US" altLang="en-US" sz="2000" kern="0" dirty="0">
                <a:latin typeface="Courier" pitchFamily="49" charset="0"/>
              </a:rPr>
              <a:t>        }</a:t>
            </a:r>
          </a:p>
          <a:p>
            <a:pPr marL="0" indent="0">
              <a:buFont typeface="Wingdings" panose="05000000000000000000" pitchFamily="2" charset="2"/>
              <a:buNone/>
            </a:pPr>
            <a:r>
              <a:rPr lang="en-US" altLang="en-US" sz="2000" kern="0" dirty="0">
                <a:latin typeface="Courier" pitchFamily="49" charset="0"/>
              </a:rPr>
              <a:t>    }</a:t>
            </a:r>
          </a:p>
          <a:p>
            <a:pPr marL="0" indent="0">
              <a:buFont typeface="Wingdings" panose="05000000000000000000" pitchFamily="2" charset="2"/>
              <a:buNone/>
            </a:pPr>
            <a:endParaRPr lang="en-US" altLang="en-US" sz="2000" kern="0" dirty="0">
              <a:latin typeface="Courier" pitchFamily="49" charset="0"/>
            </a:endParaRPr>
          </a:p>
          <a:p>
            <a:pPr marL="0" indent="0">
              <a:buFont typeface="Wingdings" panose="05000000000000000000" pitchFamily="2" charset="2"/>
              <a:buNone/>
            </a:pPr>
            <a:r>
              <a:rPr lang="en-US" altLang="en-US" sz="2000" kern="0" dirty="0">
                <a:latin typeface="Courier" pitchFamily="49" charset="0"/>
              </a:rPr>
              <a:t>    public void undo() {</a:t>
            </a:r>
          </a:p>
          <a:p>
            <a:pPr marL="0" indent="0">
              <a:buFont typeface="Wingdings" panose="05000000000000000000" pitchFamily="2" charset="2"/>
              <a:buNone/>
            </a:pPr>
            <a:r>
              <a:rPr lang="en-US" altLang="en-US" sz="2000" kern="0" dirty="0">
                <a:latin typeface="Courier" pitchFamily="49" charset="0"/>
              </a:rPr>
              <a:t>        foreach (Command </a:t>
            </a:r>
            <a:r>
              <a:rPr lang="en-US" altLang="en-US" sz="2000" kern="0" dirty="0" err="1">
                <a:latin typeface="Courier" pitchFamily="49" charset="0"/>
              </a:rPr>
              <a:t>command</a:t>
            </a:r>
            <a:r>
              <a:rPr lang="en-US" altLang="en-US" sz="2000" kern="0" dirty="0">
                <a:latin typeface="Courier" pitchFamily="49" charset="0"/>
              </a:rPr>
              <a:t> in commands) {</a:t>
            </a:r>
          </a:p>
          <a:p>
            <a:pPr marL="0" indent="0">
              <a:buFont typeface="Wingdings" panose="05000000000000000000" pitchFamily="2" charset="2"/>
              <a:buNone/>
            </a:pPr>
            <a:r>
              <a:rPr lang="en-US" altLang="en-US" sz="2000" kern="0" dirty="0">
                <a:latin typeface="Courier" pitchFamily="49" charset="0"/>
              </a:rPr>
              <a:t>            </a:t>
            </a:r>
            <a:r>
              <a:rPr lang="en-US" altLang="en-US" sz="2000" kern="0" dirty="0" err="1">
                <a:latin typeface="Courier" pitchFamily="49" charset="0"/>
              </a:rPr>
              <a:t>command.undo</a:t>
            </a:r>
            <a:r>
              <a:rPr lang="en-US" altLang="en-US" sz="2000" kern="0" dirty="0">
                <a:latin typeface="Courier" pitchFamily="49" charset="0"/>
              </a:rPr>
              <a:t>();</a:t>
            </a:r>
          </a:p>
          <a:p>
            <a:pPr marL="0" indent="0">
              <a:buFont typeface="Wingdings" panose="05000000000000000000" pitchFamily="2" charset="2"/>
              <a:buNone/>
            </a:pPr>
            <a:r>
              <a:rPr lang="en-US" altLang="en-US" sz="2000" kern="0" dirty="0">
                <a:latin typeface="Courier" pitchFamily="49" charset="0"/>
              </a:rPr>
              <a:t>        }</a:t>
            </a:r>
          </a:p>
          <a:p>
            <a:pPr marL="0" indent="0">
              <a:buFont typeface="Wingdings" panose="05000000000000000000" pitchFamily="2" charset="2"/>
              <a:buNone/>
            </a:pPr>
            <a:r>
              <a:rPr lang="en-US" altLang="en-US" sz="2000" kern="0" dirty="0">
                <a:latin typeface="Courier" pitchFamily="49" charset="0"/>
              </a:rPr>
              <a:t>    }</a:t>
            </a:r>
          </a:p>
          <a:p>
            <a:pPr marL="0" indent="0">
              <a:buFont typeface="Wingdings" panose="05000000000000000000" pitchFamily="2" charset="2"/>
              <a:buNone/>
            </a:pPr>
            <a:r>
              <a:rPr lang="en-US" altLang="en-US" sz="2000" kern="0" dirty="0">
                <a:latin typeface="Courier" pitchFamily="49" charset="0"/>
              </a:rPr>
              <a:t>}</a:t>
            </a:r>
          </a:p>
          <a:p>
            <a:pPr marL="0" indent="0">
              <a:buFont typeface="Wingdings" panose="05000000000000000000" pitchFamily="2" charset="2"/>
              <a:buNone/>
            </a:pPr>
            <a:endParaRPr lang="en-US" altLang="en-US" sz="2000" kern="0" dirty="0">
              <a:latin typeface="Courier" pitchFamily="49" charset="0"/>
            </a:endParaRPr>
          </a:p>
        </p:txBody>
      </p:sp>
      <p:sp>
        <p:nvSpPr>
          <p:cNvPr id="3" name="Rectangle 2">
            <a:extLst>
              <a:ext uri="{FF2B5EF4-FFF2-40B4-BE49-F238E27FC236}">
                <a16:creationId xmlns:a16="http://schemas.microsoft.com/office/drawing/2014/main" id="{AD8723B5-672A-D404-C149-62E24E7AFA57}"/>
              </a:ext>
            </a:extLst>
          </p:cNvPr>
          <p:cNvSpPr/>
          <p:nvPr/>
        </p:nvSpPr>
        <p:spPr bwMode="auto">
          <a:xfrm>
            <a:off x="1676400" y="1447800"/>
            <a:ext cx="57150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2" name="Audio 11">
            <a:hlinkClick r:id="" action="ppaction://media"/>
            <a:extLst>
              <a:ext uri="{FF2B5EF4-FFF2-40B4-BE49-F238E27FC236}">
                <a16:creationId xmlns:a16="http://schemas.microsoft.com/office/drawing/2014/main" id="{1C60A6DD-F3EC-CD93-D957-1763636AF50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531683040"/>
      </p:ext>
    </p:extLst>
  </p:cSld>
  <p:clrMapOvr>
    <a:masterClrMapping/>
  </p:clrMapOvr>
  <mc:AlternateContent xmlns:mc="http://schemas.openxmlformats.org/markup-compatibility/2006">
    <mc:Choice xmlns:p14="http://schemas.microsoft.com/office/powerpoint/2010/main" Requires="p14">
      <p:transition spd="slow" advTm="12387">
        <p14:vortex dir="r"/>
      </p:transition>
    </mc:Choice>
    <mc:Fallback>
      <p:transition spd="slow" advTm="123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2"/>
                </p:tgtEl>
              </p:cMediaNode>
            </p:audio>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36CD-CB0B-DA40-1D49-2E7457768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61FA3-DD1D-7A76-673A-7DC546F20536}"/>
              </a:ext>
            </a:extLst>
          </p:cNvPr>
          <p:cNvSpPr>
            <a:spLocks noGrp="1"/>
          </p:cNvSpPr>
          <p:nvPr>
            <p:ph type="title"/>
          </p:nvPr>
        </p:nvSpPr>
        <p:spPr/>
        <p:txBody>
          <a:bodyPr/>
          <a:lstStyle/>
          <a:p>
            <a:pPr>
              <a:defRPr/>
            </a:pPr>
            <a:r>
              <a:rPr lang="en-US" dirty="0"/>
              <a:t>Using Macro Commands</a:t>
            </a:r>
            <a:endParaRPr lang="en-SG" dirty="0"/>
          </a:p>
        </p:txBody>
      </p:sp>
      <p:sp>
        <p:nvSpPr>
          <p:cNvPr id="28676" name="Content Placeholder 2">
            <a:extLst>
              <a:ext uri="{FF2B5EF4-FFF2-40B4-BE49-F238E27FC236}">
                <a16:creationId xmlns:a16="http://schemas.microsoft.com/office/drawing/2014/main" id="{4CD09011-BA68-76AF-3B22-982B21488D78}"/>
              </a:ext>
            </a:extLst>
          </p:cNvPr>
          <p:cNvSpPr>
            <a:spLocks noGrp="1"/>
          </p:cNvSpPr>
          <p:nvPr>
            <p:ph idx="1"/>
          </p:nvPr>
        </p:nvSpPr>
        <p:spPr>
          <a:xfrm>
            <a:off x="228600" y="914400"/>
            <a:ext cx="8724900" cy="5029200"/>
          </a:xfrm>
        </p:spPr>
        <p:txBody>
          <a:bodyPr/>
          <a:lstStyle/>
          <a:p>
            <a:pPr marL="0" indent="0">
              <a:buNone/>
            </a:pPr>
            <a:r>
              <a:rPr lang="en-US" altLang="en-US" sz="2000" dirty="0">
                <a:latin typeface="Courier" pitchFamily="49" charset="0"/>
              </a:rPr>
              <a:t>Command[] </a:t>
            </a:r>
            <a:r>
              <a:rPr lang="en-US" altLang="en-US" sz="2000" dirty="0" err="1">
                <a:latin typeface="Courier" pitchFamily="49" charset="0"/>
              </a:rPr>
              <a:t>partyOn</a:t>
            </a:r>
            <a:r>
              <a:rPr lang="en-US" altLang="en-US" sz="2000" dirty="0">
                <a:latin typeface="Courier" pitchFamily="49" charset="0"/>
              </a:rPr>
              <a:t> = { </a:t>
            </a:r>
            <a:r>
              <a:rPr lang="en-US" altLang="en-US" sz="2000" dirty="0" err="1">
                <a:latin typeface="Courier" pitchFamily="49" charset="0"/>
              </a:rPr>
              <a:t>livingRoomLightOn</a:t>
            </a:r>
            <a:r>
              <a:rPr lang="en-US" altLang="en-US" sz="2000" dirty="0">
                <a:latin typeface="Courier" pitchFamily="49" charset="0"/>
              </a:rPr>
              <a:t>, </a:t>
            </a:r>
            <a:r>
              <a:rPr lang="en-US" altLang="en-US" sz="2000" dirty="0" err="1">
                <a:latin typeface="Courier" pitchFamily="49" charset="0"/>
              </a:rPr>
              <a:t>kitchenLightOn</a:t>
            </a:r>
            <a:r>
              <a:rPr lang="en-US" altLang="en-US" sz="2000" dirty="0">
                <a:latin typeface="Courier" pitchFamily="49" charset="0"/>
              </a:rPr>
              <a:t>, </a:t>
            </a:r>
            <a:r>
              <a:rPr lang="en-US" altLang="en-US" sz="2000" dirty="0" err="1">
                <a:latin typeface="Courier" pitchFamily="49" charset="0"/>
              </a:rPr>
              <a:t>stereoOnWithCD</a:t>
            </a:r>
            <a:r>
              <a:rPr lang="en-US" altLang="en-US" sz="2000" dirty="0">
                <a:latin typeface="Courier" pitchFamily="49" charset="0"/>
              </a:rPr>
              <a:t>, </a:t>
            </a:r>
            <a:r>
              <a:rPr lang="en-US" altLang="en-US" sz="2000" dirty="0" err="1">
                <a:latin typeface="Courier" pitchFamily="49" charset="0"/>
              </a:rPr>
              <a:t>secDisarm</a:t>
            </a:r>
            <a:r>
              <a:rPr lang="en-US" altLang="en-US" sz="2000" dirty="0">
                <a:latin typeface="Courier" pitchFamily="49" charset="0"/>
              </a:rPr>
              <a:t> };</a:t>
            </a:r>
          </a:p>
          <a:p>
            <a:pPr marL="0" indent="0">
              <a:buNone/>
            </a:pPr>
            <a:r>
              <a:rPr lang="en-US" altLang="en-US" sz="2000" dirty="0">
                <a:latin typeface="Courier" pitchFamily="49" charset="0"/>
              </a:rPr>
              <a:t>Command[] </a:t>
            </a:r>
            <a:r>
              <a:rPr lang="en-US" altLang="en-US" sz="2000" dirty="0" err="1">
                <a:latin typeface="Courier" pitchFamily="49" charset="0"/>
              </a:rPr>
              <a:t>partyOff</a:t>
            </a:r>
            <a:r>
              <a:rPr lang="en-US" altLang="en-US" sz="2000" dirty="0">
                <a:latin typeface="Courier" pitchFamily="49" charset="0"/>
              </a:rPr>
              <a:t> = { </a:t>
            </a:r>
            <a:r>
              <a:rPr lang="en-US" altLang="en-US" sz="2000" dirty="0" err="1">
                <a:latin typeface="Courier" pitchFamily="49" charset="0"/>
              </a:rPr>
              <a:t>livingRoomLightOff</a:t>
            </a:r>
            <a:r>
              <a:rPr lang="en-US" altLang="en-US" sz="2000" dirty="0">
                <a:latin typeface="Courier" pitchFamily="49" charset="0"/>
              </a:rPr>
              <a:t>, </a:t>
            </a:r>
            <a:r>
              <a:rPr lang="en-US" altLang="en-US" sz="2000" dirty="0" err="1">
                <a:latin typeface="Courier" pitchFamily="49" charset="0"/>
              </a:rPr>
              <a:t>kitchenLightOff</a:t>
            </a:r>
            <a:r>
              <a:rPr lang="en-US" altLang="en-US" sz="2000" dirty="0">
                <a:latin typeface="Courier" pitchFamily="49" charset="0"/>
              </a:rPr>
              <a:t>, </a:t>
            </a:r>
            <a:r>
              <a:rPr lang="en-US" altLang="en-US" sz="2000" dirty="0" err="1">
                <a:latin typeface="Courier" pitchFamily="49" charset="0"/>
              </a:rPr>
              <a:t>stereoOff</a:t>
            </a:r>
            <a:r>
              <a:rPr lang="en-US" altLang="en-US" sz="2000" dirty="0">
                <a:latin typeface="Courier" pitchFamily="49" charset="0"/>
              </a:rPr>
              <a:t>, </a:t>
            </a:r>
            <a:r>
              <a:rPr lang="en-US" altLang="en-US" sz="2000" dirty="0" err="1">
                <a:latin typeface="Courier" pitchFamily="49" charset="0"/>
              </a:rPr>
              <a:t>secArm</a:t>
            </a: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err="1">
                <a:latin typeface="Courier" pitchFamily="49" charset="0"/>
              </a:rPr>
              <a:t>MacroCommand</a:t>
            </a:r>
            <a:r>
              <a:rPr lang="en-US" altLang="en-US" sz="2000" dirty="0">
                <a:latin typeface="Courier" pitchFamily="49" charset="0"/>
              </a:rPr>
              <a:t> </a:t>
            </a:r>
            <a:r>
              <a:rPr lang="en-US" altLang="en-US" sz="2000" dirty="0" err="1">
                <a:latin typeface="Courier" pitchFamily="49" charset="0"/>
              </a:rPr>
              <a:t>partyOnMacro</a:t>
            </a:r>
            <a:r>
              <a:rPr lang="en-US" altLang="en-US" sz="2000" dirty="0">
                <a:latin typeface="Courier" pitchFamily="49" charset="0"/>
              </a:rPr>
              <a:t> = new </a:t>
            </a:r>
            <a:r>
              <a:rPr lang="en-US" altLang="en-US" sz="2000" dirty="0" err="1">
                <a:latin typeface="Courier" pitchFamily="49" charset="0"/>
              </a:rPr>
              <a:t>MacroCommand</a:t>
            </a:r>
            <a:r>
              <a:rPr lang="en-US" altLang="en-US" sz="2000" dirty="0">
                <a:latin typeface="Courier" pitchFamily="49" charset="0"/>
              </a:rPr>
              <a:t>(</a:t>
            </a:r>
            <a:r>
              <a:rPr lang="en-US" altLang="en-US" sz="2000" dirty="0" err="1">
                <a:latin typeface="Courier" pitchFamily="49" charset="0"/>
              </a:rPr>
              <a:t>partyOn</a:t>
            </a:r>
            <a:r>
              <a:rPr lang="en-US" altLang="en-US" sz="2000" dirty="0">
                <a:latin typeface="Courier" pitchFamily="49" charset="0"/>
              </a:rPr>
              <a:t>);</a:t>
            </a:r>
          </a:p>
          <a:p>
            <a:pPr marL="0" indent="0">
              <a:buNone/>
            </a:pPr>
            <a:r>
              <a:rPr lang="en-US" altLang="en-US" sz="2000" dirty="0" err="1">
                <a:latin typeface="Courier" pitchFamily="49" charset="0"/>
              </a:rPr>
              <a:t>MacroCommand</a:t>
            </a:r>
            <a:r>
              <a:rPr lang="en-US" altLang="en-US" sz="2000" dirty="0">
                <a:latin typeface="Courier" pitchFamily="49" charset="0"/>
              </a:rPr>
              <a:t> </a:t>
            </a:r>
            <a:r>
              <a:rPr lang="en-US" altLang="en-US" sz="2000" dirty="0" err="1">
                <a:latin typeface="Courier" pitchFamily="49" charset="0"/>
              </a:rPr>
              <a:t>partyOffMacro</a:t>
            </a:r>
            <a:r>
              <a:rPr lang="en-US" altLang="en-US" sz="2000" dirty="0">
                <a:latin typeface="Courier" pitchFamily="49" charset="0"/>
              </a:rPr>
              <a:t> = new </a:t>
            </a:r>
            <a:r>
              <a:rPr lang="en-US" altLang="en-US" sz="2000" dirty="0" err="1">
                <a:latin typeface="Courier" pitchFamily="49" charset="0"/>
              </a:rPr>
              <a:t>MacroCommand</a:t>
            </a:r>
            <a:r>
              <a:rPr lang="en-US" altLang="en-US" sz="2000" dirty="0">
                <a:latin typeface="Courier" pitchFamily="49" charset="0"/>
              </a:rPr>
              <a:t>(</a:t>
            </a:r>
            <a:r>
              <a:rPr lang="en-US" altLang="en-US" sz="2000" dirty="0" err="1">
                <a:latin typeface="Courier" pitchFamily="49" charset="0"/>
              </a:rPr>
              <a:t>partyOff</a:t>
            </a:r>
            <a:r>
              <a:rPr lang="en-US" altLang="en-US" sz="2000" dirty="0">
                <a:latin typeface="Courier" pitchFamily="49" charset="0"/>
              </a:rPr>
              <a:t>);</a:t>
            </a:r>
          </a:p>
          <a:p>
            <a:pPr marL="0" indent="0">
              <a:buNone/>
            </a:pPr>
            <a:r>
              <a:rPr lang="en-US" altLang="en-US" sz="2000" dirty="0" err="1">
                <a:latin typeface="Courier" pitchFamily="49" charset="0"/>
              </a:rPr>
              <a:t>remoteControl.setCommand</a:t>
            </a:r>
            <a:r>
              <a:rPr lang="en-US" altLang="en-US" sz="2000" dirty="0">
                <a:latin typeface="Courier" pitchFamily="49" charset="0"/>
              </a:rPr>
              <a:t>(4, </a:t>
            </a:r>
            <a:r>
              <a:rPr lang="en-US" altLang="en-US" sz="2000" dirty="0" err="1">
                <a:latin typeface="Courier" pitchFamily="49" charset="0"/>
              </a:rPr>
              <a:t>partyOnMacro</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partyOffMacro</a:t>
            </a:r>
            <a:r>
              <a:rPr lang="en-US" altLang="en-US" sz="2000" dirty="0">
                <a:latin typeface="Courier" pitchFamily="49" charset="0"/>
              </a:rPr>
              <a:t>);</a:t>
            </a:r>
          </a:p>
        </p:txBody>
      </p:sp>
      <p:sp>
        <p:nvSpPr>
          <p:cNvPr id="6" name="Rectangle 15">
            <a:extLst>
              <a:ext uri="{FF2B5EF4-FFF2-40B4-BE49-F238E27FC236}">
                <a16:creationId xmlns:a16="http://schemas.microsoft.com/office/drawing/2014/main" id="{ECA66D2B-AE08-19BE-897A-4E9869D702F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39</a:t>
            </a:fld>
            <a:endParaRPr lang="en-US" dirty="0"/>
          </a:p>
        </p:txBody>
      </p:sp>
      <p:sp>
        <p:nvSpPr>
          <p:cNvPr id="3" name="Rectangle 2">
            <a:extLst>
              <a:ext uri="{FF2B5EF4-FFF2-40B4-BE49-F238E27FC236}">
                <a16:creationId xmlns:a16="http://schemas.microsoft.com/office/drawing/2014/main" id="{72BDE129-DE64-11F9-3279-C60CF0269284}"/>
              </a:ext>
            </a:extLst>
          </p:cNvPr>
          <p:cNvSpPr/>
          <p:nvPr/>
        </p:nvSpPr>
        <p:spPr bwMode="auto">
          <a:xfrm>
            <a:off x="228600" y="914400"/>
            <a:ext cx="8610600" cy="609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B21292F0-07D7-084A-5B1D-56D0A9FF19D5}"/>
              </a:ext>
            </a:extLst>
          </p:cNvPr>
          <p:cNvSpPr/>
          <p:nvPr/>
        </p:nvSpPr>
        <p:spPr bwMode="auto">
          <a:xfrm>
            <a:off x="304800" y="2722880"/>
            <a:ext cx="8305800" cy="24892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561553E1-32F4-68F5-5E20-13845CA73B0C}"/>
              </a:ext>
            </a:extLst>
          </p:cNvPr>
          <p:cNvSpPr/>
          <p:nvPr/>
        </p:nvSpPr>
        <p:spPr bwMode="auto">
          <a:xfrm>
            <a:off x="304800" y="3429000"/>
            <a:ext cx="6553200" cy="685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EA3FA726-58C1-91C6-4A7E-6CBECAF840F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627864410"/>
      </p:ext>
    </p:extLst>
  </p:cSld>
  <p:clrMapOvr>
    <a:masterClrMapping/>
  </p:clrMapOvr>
  <mc:AlternateContent xmlns:mc="http://schemas.openxmlformats.org/markup-compatibility/2006">
    <mc:Choice xmlns:p14="http://schemas.microsoft.com/office/powerpoint/2010/main" Requires="p14">
      <p:transition spd="slow" advTm="40597">
        <p14:vortex dir="r"/>
      </p:transition>
    </mc:Choice>
    <mc:Fallback>
      <p:transition spd="slow" advTm="405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26FF-4FCF-4B2F-705D-0B44DCA25EAB}"/>
              </a:ext>
            </a:extLst>
          </p:cNvPr>
          <p:cNvSpPr>
            <a:spLocks noGrp="1"/>
          </p:cNvSpPr>
          <p:nvPr>
            <p:ph type="title"/>
          </p:nvPr>
        </p:nvSpPr>
        <p:spPr/>
        <p:txBody>
          <a:bodyPr/>
          <a:lstStyle/>
          <a:p>
            <a:r>
              <a:rPr lang="en-US" dirty="0"/>
              <a:t>Vendor Classes</a:t>
            </a:r>
            <a:endParaRPr lang="en-GB" dirty="0"/>
          </a:p>
        </p:txBody>
      </p:sp>
      <p:sp>
        <p:nvSpPr>
          <p:cNvPr id="3" name="Content Placeholder 2">
            <a:extLst>
              <a:ext uri="{FF2B5EF4-FFF2-40B4-BE49-F238E27FC236}">
                <a16:creationId xmlns:a16="http://schemas.microsoft.com/office/drawing/2014/main" id="{556EA36A-098B-DA45-8449-205A0E8A7AC3}"/>
              </a:ext>
            </a:extLst>
          </p:cNvPr>
          <p:cNvSpPr>
            <a:spLocks noGrp="1"/>
          </p:cNvSpPr>
          <p:nvPr>
            <p:ph idx="1"/>
          </p:nvPr>
        </p:nvSpPr>
        <p:spPr/>
        <p:txBody>
          <a:bodyPr/>
          <a:lstStyle/>
          <a:p>
            <a:r>
              <a:rPr lang="en-US" dirty="0"/>
              <a:t>Diverse interfaces</a:t>
            </a:r>
            <a:endParaRPr lang="en-GB" dirty="0"/>
          </a:p>
        </p:txBody>
      </p:sp>
      <p:sp>
        <p:nvSpPr>
          <p:cNvPr id="4" name="Slide Number Placeholder 3">
            <a:extLst>
              <a:ext uri="{FF2B5EF4-FFF2-40B4-BE49-F238E27FC236}">
                <a16:creationId xmlns:a16="http://schemas.microsoft.com/office/drawing/2014/main" id="{8CF84EEF-7C51-6D9B-F135-68788853D976}"/>
              </a:ext>
            </a:extLst>
          </p:cNvPr>
          <p:cNvSpPr>
            <a:spLocks noGrp="1"/>
          </p:cNvSpPr>
          <p:nvPr>
            <p:ph type="sldNum" sz="quarter" idx="4"/>
          </p:nvPr>
        </p:nvSpPr>
        <p:spPr/>
        <p:txBody>
          <a:bodyPr/>
          <a:lstStyle/>
          <a:p>
            <a:pPr>
              <a:defRPr/>
            </a:pPr>
            <a:r>
              <a:rPr lang="en-US"/>
              <a:t>  Lecture 7</a:t>
            </a:r>
            <a:r>
              <a:rPr lang="en-US">
                <a:solidFill>
                  <a:srgbClr val="FF0000"/>
                </a:solidFill>
              </a:rPr>
              <a:t>.2</a:t>
            </a:r>
            <a:br>
              <a:rPr lang="en-US"/>
            </a:br>
            <a:r>
              <a:rPr lang="en-US"/>
              <a:t> Slide </a:t>
            </a:r>
            <a:fld id="{FF9B6805-2258-4A0A-A38F-E119E90B2031}" type="slidenum">
              <a:rPr lang="en-US" smtClean="0"/>
              <a:pPr>
                <a:defRPr/>
              </a:pPr>
              <a:t>4</a:t>
            </a:fld>
            <a:endParaRPr lang="en-US" dirty="0"/>
          </a:p>
        </p:txBody>
      </p:sp>
      <p:pic>
        <p:nvPicPr>
          <p:cNvPr id="7" name="Picture 6">
            <a:extLst>
              <a:ext uri="{FF2B5EF4-FFF2-40B4-BE49-F238E27FC236}">
                <a16:creationId xmlns:a16="http://schemas.microsoft.com/office/drawing/2014/main" id="{62E1B158-15A4-9A3F-CF4D-B8C5D0550E1C}"/>
              </a:ext>
            </a:extLst>
          </p:cNvPr>
          <p:cNvPicPr>
            <a:picLocks noChangeAspect="1"/>
          </p:cNvPicPr>
          <p:nvPr/>
        </p:nvPicPr>
        <p:blipFill>
          <a:blip r:embed="rId5"/>
          <a:stretch>
            <a:fillRect/>
          </a:stretch>
        </p:blipFill>
        <p:spPr>
          <a:xfrm>
            <a:off x="1094905" y="1716090"/>
            <a:ext cx="6725589" cy="4163006"/>
          </a:xfrm>
          <a:prstGeom prst="rect">
            <a:avLst/>
          </a:prstGeom>
        </p:spPr>
      </p:pic>
      <p:sp>
        <p:nvSpPr>
          <p:cNvPr id="5" name="TextBox 4">
            <a:extLst>
              <a:ext uri="{FF2B5EF4-FFF2-40B4-BE49-F238E27FC236}">
                <a16:creationId xmlns:a16="http://schemas.microsoft.com/office/drawing/2014/main" id="{E361EF12-F187-CD66-DFB8-39B03F120A4F}"/>
              </a:ext>
            </a:extLst>
          </p:cNvPr>
          <p:cNvSpPr txBox="1"/>
          <p:nvPr/>
        </p:nvSpPr>
        <p:spPr>
          <a:xfrm>
            <a:off x="6639348" y="5403795"/>
            <a:ext cx="1919115" cy="461665"/>
          </a:xfrm>
          <a:prstGeom prst="rect">
            <a:avLst/>
          </a:prstGeom>
          <a:noFill/>
        </p:spPr>
        <p:txBody>
          <a:bodyPr wrap="none" rtlCol="0">
            <a:spAutoFit/>
          </a:bodyPr>
          <a:lstStyle/>
          <a:p>
            <a:r>
              <a:rPr lang="en-US" dirty="0"/>
              <a:t>and more…</a:t>
            </a:r>
            <a:endParaRPr lang="en-GB" dirty="0"/>
          </a:p>
        </p:txBody>
      </p:sp>
      <p:pic>
        <p:nvPicPr>
          <p:cNvPr id="9" name="Audio 8">
            <a:hlinkClick r:id="" action="ppaction://media"/>
            <a:extLst>
              <a:ext uri="{FF2B5EF4-FFF2-40B4-BE49-F238E27FC236}">
                <a16:creationId xmlns:a16="http://schemas.microsoft.com/office/drawing/2014/main" id="{6A403DF3-1FBD-1264-8B94-6A02DB02286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491789726"/>
      </p:ext>
    </p:extLst>
  </p:cSld>
  <p:clrMapOvr>
    <a:masterClrMapping/>
  </p:clrMapOvr>
  <mc:AlternateContent xmlns:mc="http://schemas.openxmlformats.org/markup-compatibility/2006">
    <mc:Choice xmlns:p14="http://schemas.microsoft.com/office/powerpoint/2010/main" Requires="p14">
      <p:transition spd="slow" advTm="33223">
        <p14:vortex dir="r"/>
      </p:transition>
    </mc:Choice>
    <mc:Fallback>
      <p:transition spd="slow" advTm="332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DA9B-AAA9-7D71-FE8D-E1334A011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3D3E7-207E-486E-07B0-42391200A27C}"/>
              </a:ext>
            </a:extLst>
          </p:cNvPr>
          <p:cNvSpPr>
            <a:spLocks noGrp="1"/>
          </p:cNvSpPr>
          <p:nvPr>
            <p:ph type="title"/>
          </p:nvPr>
        </p:nvSpPr>
        <p:spPr/>
        <p:txBody>
          <a:bodyPr/>
          <a:lstStyle/>
          <a:p>
            <a:pPr>
              <a:defRPr/>
            </a:pPr>
            <a:r>
              <a:rPr lang="en-US" dirty="0"/>
              <a:t>Let’s Test It</a:t>
            </a:r>
            <a:endParaRPr lang="en-SG" dirty="0"/>
          </a:p>
        </p:txBody>
      </p:sp>
      <p:sp>
        <p:nvSpPr>
          <p:cNvPr id="31748" name="Content Placeholder 2">
            <a:extLst>
              <a:ext uri="{FF2B5EF4-FFF2-40B4-BE49-F238E27FC236}">
                <a16:creationId xmlns:a16="http://schemas.microsoft.com/office/drawing/2014/main" id="{124C62CD-A652-2622-029B-1736E5835D9F}"/>
              </a:ext>
            </a:extLst>
          </p:cNvPr>
          <p:cNvSpPr>
            <a:spLocks noGrp="1"/>
          </p:cNvSpPr>
          <p:nvPr>
            <p:ph idx="1"/>
          </p:nvPr>
        </p:nvSpPr>
        <p:spPr>
          <a:xfrm>
            <a:off x="381000" y="817929"/>
            <a:ext cx="8610600" cy="5029200"/>
          </a:xfrm>
        </p:spPr>
        <p:txBody>
          <a:bodyPr/>
          <a:lstStyle/>
          <a:p>
            <a:pPr marL="0" indent="0">
              <a:buNone/>
            </a:pPr>
            <a:r>
              <a:rPr lang="en-US" altLang="en-US" sz="2000" dirty="0">
                <a:latin typeface="Courier" pitchFamily="49" charset="0"/>
              </a:rPr>
              <a:t>remoteControl.onButtonPushed(4);</a:t>
            </a:r>
          </a:p>
          <a:p>
            <a:pPr marL="0" indent="0">
              <a:buNone/>
            </a:pPr>
            <a:r>
              <a:rPr lang="en-US" altLang="en-US" sz="2000" dirty="0" err="1">
                <a:latin typeface="Courier" pitchFamily="49" charset="0"/>
              </a:rPr>
              <a:t>remoteControl.offButtonPushed</a:t>
            </a:r>
            <a:r>
              <a:rPr lang="en-US" altLang="en-US" sz="2000" dirty="0">
                <a:latin typeface="Courier" pitchFamily="49" charset="0"/>
              </a:rPr>
              <a:t>(4);</a:t>
            </a:r>
          </a:p>
          <a:p>
            <a:pPr marL="0" indent="0">
              <a:buNone/>
            </a:pPr>
            <a:r>
              <a:rPr lang="en-US" altLang="en-US" sz="2000" dirty="0" err="1">
                <a:latin typeface="Courier" pitchFamily="49" charset="0"/>
              </a:rPr>
              <a:t>remoteControl.undoButtonPushed</a:t>
            </a:r>
            <a:r>
              <a:rPr lang="en-US" altLang="en-US" sz="2000" dirty="0">
                <a:latin typeface="Courier" pitchFamily="49" charset="0"/>
              </a:rPr>
              <a:t>();</a:t>
            </a:r>
          </a:p>
        </p:txBody>
      </p:sp>
      <p:sp>
        <p:nvSpPr>
          <p:cNvPr id="9" name="TextBox 8">
            <a:extLst>
              <a:ext uri="{FF2B5EF4-FFF2-40B4-BE49-F238E27FC236}">
                <a16:creationId xmlns:a16="http://schemas.microsoft.com/office/drawing/2014/main" id="{E3A9B572-6A5E-EED4-F94B-07335928F1EA}"/>
              </a:ext>
            </a:extLst>
          </p:cNvPr>
          <p:cNvSpPr txBox="1"/>
          <p:nvPr/>
        </p:nvSpPr>
        <p:spPr>
          <a:xfrm>
            <a:off x="971450" y="1973282"/>
            <a:ext cx="7259054" cy="3970318"/>
          </a:xfrm>
          <a:prstGeom prst="rect">
            <a:avLst/>
          </a:prstGeom>
          <a:noFill/>
          <a:ln>
            <a:solidFill>
              <a:schemeClr val="accent1"/>
            </a:solidFill>
          </a:ln>
        </p:spPr>
        <p:txBody>
          <a:bodyPr wrap="square" rtlCol="0">
            <a:spAutoFit/>
          </a:bodyPr>
          <a:lstStyle/>
          <a:p>
            <a:r>
              <a:rPr lang="en-US" sz="1800" dirty="0">
                <a:latin typeface="Courier New" panose="02070309020205020404" pitchFamily="49" charset="0"/>
                <a:cs typeface="Courier New" panose="02070309020205020404" pitchFamily="49" charset="0"/>
              </a:rPr>
              <a:t>Living Room Light is ON.</a:t>
            </a:r>
          </a:p>
          <a:p>
            <a:r>
              <a:rPr lang="en-US" sz="1800" dirty="0">
                <a:latin typeface="Courier New" panose="02070309020205020404" pitchFamily="49" charset="0"/>
                <a:cs typeface="Courier New" panose="02070309020205020404" pitchFamily="49" charset="0"/>
              </a:rPr>
              <a:t>Kitchen Light is ON.</a:t>
            </a:r>
          </a:p>
          <a:p>
            <a:r>
              <a:rPr lang="en-US" sz="1800" dirty="0">
                <a:latin typeface="Courier New" panose="02070309020205020404" pitchFamily="49" charset="0"/>
                <a:cs typeface="Courier New" panose="02070309020205020404" pitchFamily="49" charset="0"/>
              </a:rPr>
              <a:t>Stereo is ON.</a:t>
            </a:r>
          </a:p>
          <a:p>
            <a:r>
              <a:rPr lang="en-US" sz="1800" dirty="0">
                <a:latin typeface="Courier New" panose="02070309020205020404" pitchFamily="49" charset="0"/>
                <a:cs typeface="Courier New" panose="02070309020205020404" pitchFamily="49" charset="0"/>
              </a:rPr>
              <a:t>Stereo Mode set to CD.</a:t>
            </a:r>
          </a:p>
          <a:p>
            <a:r>
              <a:rPr lang="en-US" sz="1800" dirty="0">
                <a:latin typeface="Courier New" panose="02070309020205020404" pitchFamily="49" charset="0"/>
                <a:cs typeface="Courier New" panose="02070309020205020404" pitchFamily="49" charset="0"/>
              </a:rPr>
              <a:t>Stereo volume is set to 11.</a:t>
            </a:r>
          </a:p>
          <a:p>
            <a:r>
              <a:rPr lang="en-US" sz="1800" dirty="0">
                <a:latin typeface="Courier New" panose="02070309020205020404" pitchFamily="49" charset="0"/>
                <a:cs typeface="Courier New" panose="02070309020205020404" pitchFamily="49" charset="0"/>
              </a:rPr>
              <a:t>Security system is DISARMED.</a:t>
            </a:r>
          </a:p>
          <a:p>
            <a:r>
              <a:rPr lang="en-US" sz="1800" dirty="0">
                <a:latin typeface="Courier New" panose="02070309020205020404" pitchFamily="49" charset="0"/>
                <a:cs typeface="Courier New" panose="02070309020205020404" pitchFamily="49" charset="0"/>
              </a:rPr>
              <a:t>Living Room Light is OFF.</a:t>
            </a:r>
          </a:p>
          <a:p>
            <a:r>
              <a:rPr lang="en-US" sz="1800" dirty="0">
                <a:latin typeface="Courier New" panose="02070309020205020404" pitchFamily="49" charset="0"/>
                <a:cs typeface="Courier New" panose="02070309020205020404" pitchFamily="49" charset="0"/>
              </a:rPr>
              <a:t>Kitchen Light is OFF.</a:t>
            </a:r>
          </a:p>
          <a:p>
            <a:r>
              <a:rPr lang="en-US" sz="1800" dirty="0">
                <a:latin typeface="Courier New" panose="02070309020205020404" pitchFamily="49" charset="0"/>
                <a:cs typeface="Courier New" panose="02070309020205020404" pitchFamily="49" charset="0"/>
              </a:rPr>
              <a:t>Stereo is OFF.</a:t>
            </a:r>
          </a:p>
          <a:p>
            <a:r>
              <a:rPr lang="en-US" sz="1800" dirty="0">
                <a:latin typeface="Courier New" panose="02070309020205020404" pitchFamily="49" charset="0"/>
                <a:cs typeface="Courier New" panose="02070309020205020404" pitchFamily="49" charset="0"/>
              </a:rPr>
              <a:t>Security system is ARMED.</a:t>
            </a:r>
          </a:p>
          <a:p>
            <a:r>
              <a:rPr lang="en-US" sz="1800" dirty="0">
                <a:latin typeface="Courier New" panose="02070309020205020404" pitchFamily="49" charset="0"/>
                <a:cs typeface="Courier New" panose="02070309020205020404" pitchFamily="49" charset="0"/>
              </a:rPr>
              <a:t>Living Room Light is ON.</a:t>
            </a:r>
          </a:p>
          <a:p>
            <a:r>
              <a:rPr lang="en-US" sz="1800" dirty="0">
                <a:latin typeface="Courier New" panose="02070309020205020404" pitchFamily="49" charset="0"/>
                <a:cs typeface="Courier New" panose="02070309020205020404" pitchFamily="49" charset="0"/>
              </a:rPr>
              <a:t>Kitchen Light is ON.</a:t>
            </a:r>
          </a:p>
          <a:p>
            <a:r>
              <a:rPr lang="en-US" sz="1800" dirty="0">
                <a:latin typeface="Courier New" panose="02070309020205020404" pitchFamily="49" charset="0"/>
                <a:cs typeface="Courier New" panose="02070309020205020404" pitchFamily="49" charset="0"/>
              </a:rPr>
              <a:t>Stereo is ON.</a:t>
            </a:r>
          </a:p>
          <a:p>
            <a:r>
              <a:rPr lang="en-US" sz="1800" dirty="0">
                <a:latin typeface="Courier New" panose="02070309020205020404" pitchFamily="49" charset="0"/>
                <a:cs typeface="Courier New" panose="02070309020205020404" pitchFamily="49" charset="0"/>
              </a:rPr>
              <a:t>Security system is DISARMED.</a:t>
            </a:r>
            <a:endParaRPr lang="en-GB" sz="1800" dirty="0">
              <a:latin typeface="Courier New" panose="02070309020205020404" pitchFamily="49" charset="0"/>
              <a:cs typeface="Courier New" panose="02070309020205020404" pitchFamily="49" charset="0"/>
            </a:endParaRPr>
          </a:p>
        </p:txBody>
      </p:sp>
      <p:sp>
        <p:nvSpPr>
          <p:cNvPr id="3" name="Rectangle 15">
            <a:extLst>
              <a:ext uri="{FF2B5EF4-FFF2-40B4-BE49-F238E27FC236}">
                <a16:creationId xmlns:a16="http://schemas.microsoft.com/office/drawing/2014/main" id="{D96234C7-C096-79C1-675E-0D7146121AF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40</a:t>
            </a:fld>
            <a:endParaRPr lang="en-US" dirty="0"/>
          </a:p>
        </p:txBody>
      </p:sp>
      <p:sp>
        <p:nvSpPr>
          <p:cNvPr id="4" name="Rectangle 3">
            <a:extLst>
              <a:ext uri="{FF2B5EF4-FFF2-40B4-BE49-F238E27FC236}">
                <a16:creationId xmlns:a16="http://schemas.microsoft.com/office/drawing/2014/main" id="{06776160-4945-50A1-7E3E-CD2A69BE8CBE}"/>
              </a:ext>
            </a:extLst>
          </p:cNvPr>
          <p:cNvSpPr/>
          <p:nvPr/>
        </p:nvSpPr>
        <p:spPr bwMode="auto">
          <a:xfrm>
            <a:off x="419100" y="858471"/>
            <a:ext cx="49530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F0875CED-E6BB-BB80-62A9-57AF0200FB45}"/>
              </a:ext>
            </a:extLst>
          </p:cNvPr>
          <p:cNvSpPr/>
          <p:nvPr/>
        </p:nvSpPr>
        <p:spPr bwMode="auto">
          <a:xfrm>
            <a:off x="1007011" y="2018147"/>
            <a:ext cx="3911292" cy="16844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2659C058-E78C-8008-4BEF-BFE0DB57BA7E}"/>
              </a:ext>
            </a:extLst>
          </p:cNvPr>
          <p:cNvSpPr/>
          <p:nvPr/>
        </p:nvSpPr>
        <p:spPr bwMode="auto">
          <a:xfrm>
            <a:off x="383591" y="1230747"/>
            <a:ext cx="51816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AAC5823E-D92E-C58C-E9ED-A41D520E998A}"/>
              </a:ext>
            </a:extLst>
          </p:cNvPr>
          <p:cNvSpPr/>
          <p:nvPr/>
        </p:nvSpPr>
        <p:spPr bwMode="auto">
          <a:xfrm>
            <a:off x="971450" y="3685429"/>
            <a:ext cx="3982414" cy="1080723"/>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13" name="Rectangle 12">
            <a:extLst>
              <a:ext uri="{FF2B5EF4-FFF2-40B4-BE49-F238E27FC236}">
                <a16:creationId xmlns:a16="http://schemas.microsoft.com/office/drawing/2014/main" id="{FB72B483-2442-6345-2F97-7996CD1689A5}"/>
              </a:ext>
            </a:extLst>
          </p:cNvPr>
          <p:cNvSpPr/>
          <p:nvPr/>
        </p:nvSpPr>
        <p:spPr bwMode="auto">
          <a:xfrm>
            <a:off x="383591" y="1632266"/>
            <a:ext cx="51816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4" name="Rectangle 13">
            <a:extLst>
              <a:ext uri="{FF2B5EF4-FFF2-40B4-BE49-F238E27FC236}">
                <a16:creationId xmlns:a16="http://schemas.microsoft.com/office/drawing/2014/main" id="{23D4A299-A420-C98E-F4FC-2F302E890218}"/>
              </a:ext>
            </a:extLst>
          </p:cNvPr>
          <p:cNvSpPr/>
          <p:nvPr/>
        </p:nvSpPr>
        <p:spPr bwMode="auto">
          <a:xfrm>
            <a:off x="1007011" y="4724926"/>
            <a:ext cx="4247640" cy="117744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1" name="Audio 10">
            <a:hlinkClick r:id="" action="ppaction://media"/>
            <a:extLst>
              <a:ext uri="{FF2B5EF4-FFF2-40B4-BE49-F238E27FC236}">
                <a16:creationId xmlns:a16="http://schemas.microsoft.com/office/drawing/2014/main" id="{74947180-747B-BD0D-048D-4658250EAA5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4293044396"/>
      </p:ext>
    </p:extLst>
  </p:cSld>
  <p:clrMapOvr>
    <a:masterClrMapping/>
  </p:clrMapOvr>
  <mc:AlternateContent xmlns:mc="http://schemas.openxmlformats.org/markup-compatibility/2006">
    <mc:Choice xmlns:p14="http://schemas.microsoft.com/office/powerpoint/2010/main" Requires="p14">
      <p:transition spd="slow" advTm="54002">
        <p14:vortex dir="r"/>
      </p:transition>
    </mc:Choice>
    <mc:Fallback>
      <p:transition spd="slow" advTm="540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grpId="1" nodeType="clickEffect">
                                  <p:stCondLst>
                                    <p:cond delay="0"/>
                                  </p:stCondLst>
                                  <p:childTnLst>
                                    <p:animEffect transition="out" filter="wipe(left)">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22" presetClass="exit" presetSubtype="8" fill="hold" grpId="1" nodeType="withEffect">
                                  <p:stCondLst>
                                    <p:cond delay="0"/>
                                  </p:stCondLst>
                                  <p:childTnLst>
                                    <p:animEffect transition="out" filter="wipe(left)">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22" presetClass="entr" presetSubtype="8"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1" nodeType="clickEffect">
                                  <p:stCondLst>
                                    <p:cond delay="0"/>
                                  </p:stCondLst>
                                  <p:childTnLst>
                                    <p:animEffect transition="out" filter="wipe(left)">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par>
                                <p:cTn id="39" presetID="22" presetClass="exit" presetSubtype="8" fill="hold" grpId="1" nodeType="withEffect">
                                  <p:stCondLst>
                                    <p:cond delay="0"/>
                                  </p:stCondLst>
                                  <p:childTnLst>
                                    <p:animEffect transition="out" filter="wipe(left)">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11"/>
                </p:tgtEl>
              </p:cMediaNode>
            </p:audio>
          </p:childTnLst>
        </p:cTn>
      </p:par>
    </p:tnLst>
    <p:bldLst>
      <p:bldP spid="9" grpId="0" animBg="1"/>
      <p:bldP spid="4" grpId="0" animBg="1"/>
      <p:bldP spid="4" grpId="1" animBg="1"/>
      <p:bldP spid="6" grpId="0" animBg="1"/>
      <p:bldP spid="6" grpId="1" animBg="1"/>
      <p:bldP spid="7" grpId="0" animBg="1"/>
      <p:bldP spid="7" grpId="1" animBg="1"/>
      <p:bldP spid="8" grpId="0" animBg="1"/>
      <p:bldP spid="8" grpId="1"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B95A-66A0-B4E2-C3DD-170AA2050195}"/>
              </a:ext>
            </a:extLst>
          </p:cNvPr>
          <p:cNvSpPr>
            <a:spLocks noGrp="1"/>
          </p:cNvSpPr>
          <p:nvPr>
            <p:ph type="title"/>
          </p:nvPr>
        </p:nvSpPr>
        <p:spPr/>
        <p:txBody>
          <a:bodyPr/>
          <a:lstStyle/>
          <a:p>
            <a:r>
              <a:rPr lang="en-US" dirty="0"/>
              <a:t>Some Other Uses for Command</a:t>
            </a:r>
            <a:endParaRPr lang="en-GB" dirty="0"/>
          </a:p>
        </p:txBody>
      </p:sp>
      <p:sp>
        <p:nvSpPr>
          <p:cNvPr id="3" name="Content Placeholder 2">
            <a:extLst>
              <a:ext uri="{FF2B5EF4-FFF2-40B4-BE49-F238E27FC236}">
                <a16:creationId xmlns:a16="http://schemas.microsoft.com/office/drawing/2014/main" id="{CBDFEE9B-40E2-6D50-55C3-8D55CC4AD3F0}"/>
              </a:ext>
            </a:extLst>
          </p:cNvPr>
          <p:cNvSpPr>
            <a:spLocks noGrp="1"/>
          </p:cNvSpPr>
          <p:nvPr>
            <p:ph idx="1"/>
          </p:nvPr>
        </p:nvSpPr>
        <p:spPr/>
        <p:txBody>
          <a:bodyPr/>
          <a:lstStyle/>
          <a:p>
            <a:r>
              <a:rPr lang="en-US" dirty="0"/>
              <a:t>Queueing requests</a:t>
            </a:r>
          </a:p>
          <a:p>
            <a:pPr lvl="1"/>
            <a:r>
              <a:rPr lang="en-US" dirty="0"/>
              <a:t>E.g., job queues, schedulers</a:t>
            </a:r>
          </a:p>
          <a:p>
            <a:r>
              <a:rPr lang="en-US" dirty="0"/>
              <a:t>Action logs for recovery</a:t>
            </a:r>
          </a:p>
          <a:p>
            <a:pPr lvl="1"/>
            <a:r>
              <a:rPr lang="en-US" dirty="0"/>
              <a:t>Add store() and load() methods to Command</a:t>
            </a:r>
          </a:p>
          <a:p>
            <a:pPr lvl="1"/>
            <a:r>
              <a:rPr lang="en-US" dirty="0"/>
              <a:t>store() saves a command to disk</a:t>
            </a:r>
          </a:p>
          <a:p>
            <a:pPr lvl="1"/>
            <a:r>
              <a:rPr lang="en-US" dirty="0"/>
              <a:t>load() retrieves the stored command from disk</a:t>
            </a:r>
          </a:p>
          <a:p>
            <a:pPr lvl="1"/>
            <a:r>
              <a:rPr lang="en-US" dirty="0"/>
              <a:t>When recovering from a crash, the system will load and execute the stored commands</a:t>
            </a:r>
          </a:p>
        </p:txBody>
      </p:sp>
      <p:sp>
        <p:nvSpPr>
          <p:cNvPr id="5" name="Rectangle 15">
            <a:extLst>
              <a:ext uri="{FF2B5EF4-FFF2-40B4-BE49-F238E27FC236}">
                <a16:creationId xmlns:a16="http://schemas.microsoft.com/office/drawing/2014/main" id="{4E0C2F28-745A-6C11-73BE-5CBC36AAFE7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41</a:t>
            </a:fld>
            <a:endParaRPr lang="en-US" dirty="0"/>
          </a:p>
        </p:txBody>
      </p:sp>
      <p:pic>
        <p:nvPicPr>
          <p:cNvPr id="12" name="Audio 11">
            <a:hlinkClick r:id="" action="ppaction://media"/>
            <a:extLst>
              <a:ext uri="{FF2B5EF4-FFF2-40B4-BE49-F238E27FC236}">
                <a16:creationId xmlns:a16="http://schemas.microsoft.com/office/drawing/2014/main" id="{BFE5EC92-DE6E-246E-3862-85266627207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141727666"/>
      </p:ext>
    </p:extLst>
  </p:cSld>
  <p:clrMapOvr>
    <a:masterClrMapping/>
  </p:clrMapOvr>
  <mc:AlternateContent xmlns:mc="http://schemas.openxmlformats.org/markup-compatibility/2006">
    <mc:Choice xmlns:p14="http://schemas.microsoft.com/office/powerpoint/2010/main" Requires="p14">
      <p:transition spd="slow" advTm="83983">
        <p14:vortex dir="r"/>
      </p:transition>
    </mc:Choice>
    <mc:Fallback>
      <p:transition spd="slow" advTm="83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Command design pattern</a:t>
            </a:r>
          </a:p>
          <a:p>
            <a:pPr marL="0" indent="0">
              <a:buNone/>
            </a:pPr>
            <a:endParaRPr lang="en-US" altLang="en-US" dirty="0"/>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15">
            <a:extLst>
              <a:ext uri="{FF2B5EF4-FFF2-40B4-BE49-F238E27FC236}">
                <a16:creationId xmlns:a16="http://schemas.microsoft.com/office/drawing/2014/main" id="{9A47F8CF-BEE9-47F8-1F18-7F3DB9A5076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42</a:t>
            </a:fld>
            <a:endParaRPr lang="en-US" dirty="0"/>
          </a:p>
        </p:txBody>
      </p:sp>
      <p:pic>
        <p:nvPicPr>
          <p:cNvPr id="6" name="Audio 5">
            <a:hlinkClick r:id="" action="ppaction://media"/>
            <a:extLst>
              <a:ext uri="{FF2B5EF4-FFF2-40B4-BE49-F238E27FC236}">
                <a16:creationId xmlns:a16="http://schemas.microsoft.com/office/drawing/2014/main" id="{908C2431-AB17-D898-E168-AFB69E82135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186019429"/>
      </p:ext>
    </p:extLst>
  </p:cSld>
  <p:clrMapOvr>
    <a:masterClrMapping/>
  </p:clrMapOvr>
  <mc:AlternateContent xmlns:mc="http://schemas.openxmlformats.org/markup-compatibility/2006">
    <mc:Choice xmlns:p14="http://schemas.microsoft.com/office/powerpoint/2010/main" Requires="p14">
      <p:transition spd="slow" advTm="35968">
        <p14:vortex dir="r"/>
      </p:transition>
    </mc:Choice>
    <mc:Fallback>
      <p:transition spd="slow" advTm="359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1461-86CE-8E0C-F739-DECE4B2C7041}"/>
              </a:ext>
            </a:extLst>
          </p:cNvPr>
          <p:cNvSpPr>
            <a:spLocks noGrp="1"/>
          </p:cNvSpPr>
          <p:nvPr>
            <p:ph type="title"/>
          </p:nvPr>
        </p:nvSpPr>
        <p:spPr/>
        <p:txBody>
          <a:bodyPr/>
          <a:lstStyle/>
          <a:p>
            <a:r>
              <a:rPr lang="en-US" dirty="0"/>
              <a:t>Intuition – Waitress Takes Order</a:t>
            </a:r>
            <a:endParaRPr lang="en-GB" dirty="0"/>
          </a:p>
        </p:txBody>
      </p:sp>
      <p:sp>
        <p:nvSpPr>
          <p:cNvPr id="4" name="Slide Number Placeholder 3">
            <a:extLst>
              <a:ext uri="{FF2B5EF4-FFF2-40B4-BE49-F238E27FC236}">
                <a16:creationId xmlns:a16="http://schemas.microsoft.com/office/drawing/2014/main" id="{5C88D7B2-78B1-0263-55FB-49F63F1A60D1}"/>
              </a:ext>
            </a:extLst>
          </p:cNvPr>
          <p:cNvSpPr>
            <a:spLocks noGrp="1"/>
          </p:cNvSpPr>
          <p:nvPr>
            <p:ph type="sldNum" sz="quarter" idx="4"/>
          </p:nvPr>
        </p:nvSpPr>
        <p:spPr/>
        <p:txBody>
          <a:bodyPr/>
          <a:lstStyle/>
          <a:p>
            <a:pPr>
              <a:defRPr/>
            </a:pPr>
            <a:r>
              <a:rPr lang="en-US"/>
              <a:t>  Lecture 7</a:t>
            </a:r>
            <a:r>
              <a:rPr lang="en-US">
                <a:solidFill>
                  <a:srgbClr val="FF0000"/>
                </a:solidFill>
              </a:rPr>
              <a:t>.2</a:t>
            </a:r>
            <a:br>
              <a:rPr lang="en-US"/>
            </a:br>
            <a:r>
              <a:rPr lang="en-US"/>
              <a:t> Slide </a:t>
            </a:r>
            <a:fld id="{FF9B6805-2258-4A0A-A38F-E119E90B2031}" type="slidenum">
              <a:rPr lang="en-US" smtClean="0"/>
              <a:pPr>
                <a:defRPr/>
              </a:pPr>
              <a:t>5</a:t>
            </a:fld>
            <a:endParaRPr lang="en-US" dirty="0"/>
          </a:p>
        </p:txBody>
      </p:sp>
      <p:pic>
        <p:nvPicPr>
          <p:cNvPr id="12" name="Picture 11">
            <a:extLst>
              <a:ext uri="{FF2B5EF4-FFF2-40B4-BE49-F238E27FC236}">
                <a16:creationId xmlns:a16="http://schemas.microsoft.com/office/drawing/2014/main" id="{CDF136E9-7356-ACF2-BE09-DE5037062730}"/>
              </a:ext>
            </a:extLst>
          </p:cNvPr>
          <p:cNvPicPr>
            <a:picLocks noChangeAspect="1"/>
          </p:cNvPicPr>
          <p:nvPr/>
        </p:nvPicPr>
        <p:blipFill>
          <a:blip r:embed="rId6"/>
          <a:stretch>
            <a:fillRect/>
          </a:stretch>
        </p:blipFill>
        <p:spPr>
          <a:xfrm>
            <a:off x="1061508" y="1340697"/>
            <a:ext cx="1253736" cy="1638741"/>
          </a:xfrm>
          <a:prstGeom prst="rect">
            <a:avLst/>
          </a:prstGeom>
        </p:spPr>
      </p:pic>
      <p:pic>
        <p:nvPicPr>
          <p:cNvPr id="1030" name="Picture 6" descr="Premium Vector | Waitress">
            <a:extLst>
              <a:ext uri="{FF2B5EF4-FFF2-40B4-BE49-F238E27FC236}">
                <a16:creationId xmlns:a16="http://schemas.microsoft.com/office/drawing/2014/main" id="{1716E487-BB4F-DD9B-B2C8-95402D80AF4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91200" y="1113321"/>
            <a:ext cx="22193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hort Order Cook Royalty-Free Images, Stock Photos &amp; Pictures | Shutterstock">
            <a:extLst>
              <a:ext uri="{FF2B5EF4-FFF2-40B4-BE49-F238E27FC236}">
                <a16:creationId xmlns:a16="http://schemas.microsoft.com/office/drawing/2014/main" id="{BA22354F-E07E-2173-599E-0C15DD80480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02687" y="4122087"/>
            <a:ext cx="1970641" cy="14410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fe Burger">
            <a:extLst>
              <a:ext uri="{FF2B5EF4-FFF2-40B4-BE49-F238E27FC236}">
                <a16:creationId xmlns:a16="http://schemas.microsoft.com/office/drawing/2014/main" id="{841D2B0B-FA11-D997-CF71-64C95AFAAE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3698" y="4024456"/>
            <a:ext cx="1990784" cy="132753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Shape 13">
            <a:extLst>
              <a:ext uri="{FF2B5EF4-FFF2-40B4-BE49-F238E27FC236}">
                <a16:creationId xmlns:a16="http://schemas.microsoft.com/office/drawing/2014/main" id="{FD07F54F-F688-69EF-D67D-438C22734D1E}"/>
              </a:ext>
            </a:extLst>
          </p:cNvPr>
          <p:cNvSpPr/>
          <p:nvPr/>
        </p:nvSpPr>
        <p:spPr bwMode="auto">
          <a:xfrm>
            <a:off x="2416342" y="1771430"/>
            <a:ext cx="3701716" cy="542262"/>
          </a:xfrm>
          <a:custGeom>
            <a:avLst/>
            <a:gdLst>
              <a:gd name="connsiteX0" fmla="*/ 0 w 3821230"/>
              <a:gd name="connsiteY0" fmla="*/ 1026708 h 1026708"/>
              <a:gd name="connsiteX1" fmla="*/ 2464068 w 3821230"/>
              <a:gd name="connsiteY1" fmla="*/ 6430 h 1026708"/>
              <a:gd name="connsiteX2" fmla="*/ 3821230 w 3821230"/>
              <a:gd name="connsiteY2" fmla="*/ 670573 h 1026708"/>
            </a:gdLst>
            <a:ahLst/>
            <a:cxnLst>
              <a:cxn ang="0">
                <a:pos x="connsiteX0" y="connsiteY0"/>
              </a:cxn>
              <a:cxn ang="0">
                <a:pos x="connsiteX1" y="connsiteY1"/>
              </a:cxn>
              <a:cxn ang="0">
                <a:pos x="connsiteX2" y="connsiteY2"/>
              </a:cxn>
            </a:cxnLst>
            <a:rect l="l" t="t" r="r" b="b"/>
            <a:pathLst>
              <a:path w="3821230" h="1026708">
                <a:moveTo>
                  <a:pt x="0" y="1026708"/>
                </a:moveTo>
                <a:cubicBezTo>
                  <a:pt x="913598" y="546247"/>
                  <a:pt x="1827196" y="65786"/>
                  <a:pt x="2464068" y="6430"/>
                </a:cubicBezTo>
                <a:cubicBezTo>
                  <a:pt x="3100940" y="-52926"/>
                  <a:pt x="3461085" y="308823"/>
                  <a:pt x="3821230" y="670573"/>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5" name="Freeform: Shape 14">
            <a:extLst>
              <a:ext uri="{FF2B5EF4-FFF2-40B4-BE49-F238E27FC236}">
                <a16:creationId xmlns:a16="http://schemas.microsoft.com/office/drawing/2014/main" id="{BEE417CE-0140-9751-ABBD-1657712DBB99}"/>
              </a:ext>
            </a:extLst>
          </p:cNvPr>
          <p:cNvSpPr/>
          <p:nvPr/>
        </p:nvSpPr>
        <p:spPr bwMode="auto">
          <a:xfrm>
            <a:off x="7305575" y="2666999"/>
            <a:ext cx="543025" cy="1914625"/>
          </a:xfrm>
          <a:custGeom>
            <a:avLst/>
            <a:gdLst>
              <a:gd name="connsiteX0" fmla="*/ 259882 w 1129023"/>
              <a:gd name="connsiteY0" fmla="*/ 0 h 2396690"/>
              <a:gd name="connsiteX1" fmla="*/ 1126156 w 1129023"/>
              <a:gd name="connsiteY1" fmla="*/ 1222408 h 2396690"/>
              <a:gd name="connsiteX2" fmla="*/ 0 w 1129023"/>
              <a:gd name="connsiteY2" fmla="*/ 2396690 h 2396690"/>
            </a:gdLst>
            <a:ahLst/>
            <a:cxnLst>
              <a:cxn ang="0">
                <a:pos x="connsiteX0" y="connsiteY0"/>
              </a:cxn>
              <a:cxn ang="0">
                <a:pos x="connsiteX1" y="connsiteY1"/>
              </a:cxn>
              <a:cxn ang="0">
                <a:pos x="connsiteX2" y="connsiteY2"/>
              </a:cxn>
            </a:cxnLst>
            <a:rect l="l" t="t" r="r" b="b"/>
            <a:pathLst>
              <a:path w="1129023" h="2396690">
                <a:moveTo>
                  <a:pt x="259882" y="0"/>
                </a:moveTo>
                <a:cubicBezTo>
                  <a:pt x="714676" y="411480"/>
                  <a:pt x="1169470" y="822960"/>
                  <a:pt x="1126156" y="1222408"/>
                </a:cubicBezTo>
                <a:cubicBezTo>
                  <a:pt x="1082842" y="1621856"/>
                  <a:pt x="541421" y="2009273"/>
                  <a:pt x="0" y="2396690"/>
                </a:cubicBezTo>
              </a:path>
            </a:pathLst>
          </a:custGeom>
          <a:noFill/>
          <a:ln w="12700" cap="flat" cmpd="sng" algn="ctr">
            <a:solidFill>
              <a:schemeClr val="tx1"/>
            </a:solidFill>
            <a:prstDash val="solid"/>
            <a:round/>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6" name="Freeform: Shape 15">
            <a:extLst>
              <a:ext uri="{FF2B5EF4-FFF2-40B4-BE49-F238E27FC236}">
                <a16:creationId xmlns:a16="http://schemas.microsoft.com/office/drawing/2014/main" id="{8A68EE91-1F25-E363-160E-DD5B4265589A}"/>
              </a:ext>
            </a:extLst>
          </p:cNvPr>
          <p:cNvSpPr/>
          <p:nvPr/>
        </p:nvSpPr>
        <p:spPr bwMode="auto">
          <a:xfrm>
            <a:off x="3003173" y="4946850"/>
            <a:ext cx="1970641" cy="423581"/>
          </a:xfrm>
          <a:custGeom>
            <a:avLst/>
            <a:gdLst>
              <a:gd name="connsiteX0" fmla="*/ 1780674 w 1780674"/>
              <a:gd name="connsiteY0" fmla="*/ 96252 h 328669"/>
              <a:gd name="connsiteX1" fmla="*/ 1001027 w 1780674"/>
              <a:gd name="connsiteY1" fmla="*/ 327259 h 328669"/>
              <a:gd name="connsiteX2" fmla="*/ 0 w 1780674"/>
              <a:gd name="connsiteY2" fmla="*/ 0 h 328669"/>
            </a:gdLst>
            <a:ahLst/>
            <a:cxnLst>
              <a:cxn ang="0">
                <a:pos x="connsiteX0" y="connsiteY0"/>
              </a:cxn>
              <a:cxn ang="0">
                <a:pos x="connsiteX1" y="connsiteY1"/>
              </a:cxn>
              <a:cxn ang="0">
                <a:pos x="connsiteX2" y="connsiteY2"/>
              </a:cxn>
            </a:cxnLst>
            <a:rect l="l" t="t" r="r" b="b"/>
            <a:pathLst>
              <a:path w="1780674" h="328669">
                <a:moveTo>
                  <a:pt x="1780674" y="96252"/>
                </a:moveTo>
                <a:cubicBezTo>
                  <a:pt x="1539240" y="219776"/>
                  <a:pt x="1297806" y="343301"/>
                  <a:pt x="1001027" y="327259"/>
                </a:cubicBezTo>
                <a:cubicBezTo>
                  <a:pt x="704248" y="311217"/>
                  <a:pt x="352124" y="155608"/>
                  <a:pt x="0" y="0"/>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026" name="Picture 2" descr="Pizza Parlor Guest Check Guest Check from Pizza Parlor Restaurant Stock Photo">
            <a:extLst>
              <a:ext uri="{FF2B5EF4-FFF2-40B4-BE49-F238E27FC236}">
                <a16:creationId xmlns:a16="http://schemas.microsoft.com/office/drawing/2014/main" id="{4EF7B511-A17B-D6A5-072A-BF7E7E088C0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98733" y="950130"/>
            <a:ext cx="1526041" cy="194354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92C5D51-44BC-D0BE-D7DF-6D57A49DBEA0}"/>
              </a:ext>
            </a:extLst>
          </p:cNvPr>
          <p:cNvSpPr txBox="1"/>
          <p:nvPr/>
        </p:nvSpPr>
        <p:spPr>
          <a:xfrm>
            <a:off x="533400" y="2985356"/>
            <a:ext cx="2531380" cy="646331"/>
          </a:xfrm>
          <a:prstGeom prst="rect">
            <a:avLst/>
          </a:prstGeom>
          <a:noFill/>
        </p:spPr>
        <p:txBody>
          <a:bodyPr wrap="square" rtlCol="0">
            <a:spAutoFit/>
          </a:bodyPr>
          <a:lstStyle/>
          <a:p>
            <a:r>
              <a:rPr lang="en-US" sz="1800" b="1" dirty="0">
                <a:latin typeface="Ink Free" panose="03080402000500000000" pitchFamily="66" charset="0"/>
              </a:rPr>
              <a:t>1. </a:t>
            </a:r>
            <a:r>
              <a:rPr lang="en-US" sz="1800" b="1" u="sng" dirty="0">
                <a:latin typeface="Ink Free" panose="03080402000500000000" pitchFamily="66" charset="0"/>
              </a:rPr>
              <a:t>Customer</a:t>
            </a:r>
            <a:r>
              <a:rPr lang="en-US" sz="1800" dirty="0">
                <a:latin typeface="Ink Free" panose="03080402000500000000" pitchFamily="66" charset="0"/>
              </a:rPr>
              <a:t> gives </a:t>
            </a:r>
            <a:r>
              <a:rPr lang="en-US" sz="1800" b="1" u="sng" dirty="0">
                <a:latin typeface="Ink Free" panose="03080402000500000000" pitchFamily="66" charset="0"/>
              </a:rPr>
              <a:t>Waitress</a:t>
            </a:r>
            <a:r>
              <a:rPr lang="en-US" sz="1800" dirty="0">
                <a:latin typeface="Ink Free" panose="03080402000500000000" pitchFamily="66" charset="0"/>
              </a:rPr>
              <a:t> their </a:t>
            </a:r>
            <a:r>
              <a:rPr lang="en-US" sz="1800" b="1" u="sng" dirty="0">
                <a:latin typeface="Ink Free" panose="03080402000500000000" pitchFamily="66" charset="0"/>
              </a:rPr>
              <a:t>Order</a:t>
            </a:r>
            <a:endParaRPr lang="en-GB" sz="1800" b="1" u="sng" dirty="0">
              <a:latin typeface="Ink Free" panose="03080402000500000000" pitchFamily="66" charset="0"/>
            </a:endParaRPr>
          </a:p>
        </p:txBody>
      </p:sp>
      <p:sp>
        <p:nvSpPr>
          <p:cNvPr id="18" name="TextBox 17">
            <a:extLst>
              <a:ext uri="{FF2B5EF4-FFF2-40B4-BE49-F238E27FC236}">
                <a16:creationId xmlns:a16="http://schemas.microsoft.com/office/drawing/2014/main" id="{49CA0C10-9B1E-C560-150A-F277E700A3AA}"/>
              </a:ext>
            </a:extLst>
          </p:cNvPr>
          <p:cNvSpPr txBox="1"/>
          <p:nvPr/>
        </p:nvSpPr>
        <p:spPr>
          <a:xfrm>
            <a:off x="5463089" y="3225558"/>
            <a:ext cx="2287103" cy="646331"/>
          </a:xfrm>
          <a:prstGeom prst="rect">
            <a:avLst/>
          </a:prstGeom>
          <a:noFill/>
        </p:spPr>
        <p:txBody>
          <a:bodyPr wrap="square" rtlCol="0">
            <a:spAutoFit/>
          </a:bodyPr>
          <a:lstStyle/>
          <a:p>
            <a:r>
              <a:rPr lang="en-US" sz="1800" b="1" dirty="0">
                <a:latin typeface="Ink Free" panose="03080402000500000000" pitchFamily="66" charset="0"/>
              </a:rPr>
              <a:t>2. </a:t>
            </a:r>
            <a:r>
              <a:rPr lang="en-US" sz="1800" b="1" u="sng" dirty="0">
                <a:latin typeface="Ink Free" panose="03080402000500000000" pitchFamily="66" charset="0"/>
              </a:rPr>
              <a:t>Waitress</a:t>
            </a:r>
            <a:r>
              <a:rPr lang="en-US" sz="1800" dirty="0">
                <a:latin typeface="Ink Free" panose="03080402000500000000" pitchFamily="66" charset="0"/>
              </a:rPr>
              <a:t> gives the </a:t>
            </a:r>
            <a:r>
              <a:rPr lang="en-US" sz="1800" b="1" u="sng" dirty="0">
                <a:latin typeface="Ink Free" panose="03080402000500000000" pitchFamily="66" charset="0"/>
              </a:rPr>
              <a:t>Order</a:t>
            </a:r>
            <a:r>
              <a:rPr lang="en-US" sz="1800" dirty="0">
                <a:latin typeface="Ink Free" panose="03080402000500000000" pitchFamily="66" charset="0"/>
              </a:rPr>
              <a:t> to the </a:t>
            </a:r>
            <a:r>
              <a:rPr lang="en-US" sz="1800" b="1" u="sng" dirty="0">
                <a:latin typeface="Ink Free" panose="03080402000500000000" pitchFamily="66" charset="0"/>
              </a:rPr>
              <a:t>Cook</a:t>
            </a:r>
            <a:endParaRPr lang="en-GB" sz="1800" b="1" u="sng" dirty="0">
              <a:latin typeface="Ink Free" panose="03080402000500000000" pitchFamily="66" charset="0"/>
            </a:endParaRPr>
          </a:p>
        </p:txBody>
      </p:sp>
      <p:sp>
        <p:nvSpPr>
          <p:cNvPr id="19" name="TextBox 18">
            <a:extLst>
              <a:ext uri="{FF2B5EF4-FFF2-40B4-BE49-F238E27FC236}">
                <a16:creationId xmlns:a16="http://schemas.microsoft.com/office/drawing/2014/main" id="{5D4B3C34-DE36-9370-9378-C0CB12E07968}"/>
              </a:ext>
            </a:extLst>
          </p:cNvPr>
          <p:cNvSpPr txBox="1"/>
          <p:nvPr/>
        </p:nvSpPr>
        <p:spPr>
          <a:xfrm>
            <a:off x="2897853" y="4366870"/>
            <a:ext cx="2172587" cy="646331"/>
          </a:xfrm>
          <a:prstGeom prst="rect">
            <a:avLst/>
          </a:prstGeom>
          <a:noFill/>
        </p:spPr>
        <p:txBody>
          <a:bodyPr wrap="square" rtlCol="0">
            <a:spAutoFit/>
          </a:bodyPr>
          <a:lstStyle/>
          <a:p>
            <a:r>
              <a:rPr lang="en-US" sz="1800" b="1" dirty="0">
                <a:latin typeface="Ink Free" panose="03080402000500000000" pitchFamily="66" charset="0"/>
              </a:rPr>
              <a:t>3. </a:t>
            </a:r>
            <a:r>
              <a:rPr lang="en-US" sz="1800" b="1" u="sng" dirty="0">
                <a:latin typeface="Ink Free" panose="03080402000500000000" pitchFamily="66" charset="0"/>
              </a:rPr>
              <a:t>Cook</a:t>
            </a:r>
            <a:r>
              <a:rPr lang="en-US" sz="1800" dirty="0">
                <a:latin typeface="Ink Free" panose="03080402000500000000" pitchFamily="66" charset="0"/>
              </a:rPr>
              <a:t> prepares meal based on </a:t>
            </a:r>
            <a:r>
              <a:rPr lang="en-US" sz="1800" b="1" u="sng" dirty="0">
                <a:latin typeface="Ink Free" panose="03080402000500000000" pitchFamily="66" charset="0"/>
              </a:rPr>
              <a:t>Order</a:t>
            </a:r>
            <a:r>
              <a:rPr lang="en-US" sz="1800" dirty="0">
                <a:latin typeface="Ink Free" panose="03080402000500000000" pitchFamily="66" charset="0"/>
              </a:rPr>
              <a:t> </a:t>
            </a:r>
            <a:endParaRPr lang="en-GB" sz="1800" b="1" u="sng" dirty="0">
              <a:latin typeface="Ink Free" panose="03080402000500000000" pitchFamily="66" charset="0"/>
            </a:endParaRPr>
          </a:p>
        </p:txBody>
      </p:sp>
      <p:pic>
        <p:nvPicPr>
          <p:cNvPr id="6" name="Audio 5">
            <a:hlinkClick r:id="" action="ppaction://media"/>
            <a:extLst>
              <a:ext uri="{FF2B5EF4-FFF2-40B4-BE49-F238E27FC236}">
                <a16:creationId xmlns:a16="http://schemas.microsoft.com/office/drawing/2014/main" id="{B0BA7E6D-D1AD-5C08-BD7C-C65B4A26E35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703284442"/>
      </p:ext>
    </p:extLst>
  </p:cSld>
  <p:clrMapOvr>
    <a:masterClrMapping/>
  </p:clrMapOvr>
  <mc:AlternateContent xmlns:mc="http://schemas.openxmlformats.org/markup-compatibility/2006">
    <mc:Choice xmlns:p14="http://schemas.microsoft.com/office/powerpoint/2010/main" Requires="p14">
      <p:transition spd="slow" advTm="49318">
        <p14:vortex dir="r"/>
      </p:transition>
    </mc:Choice>
    <mc:Fallback>
      <p:transition spd="slow" advTm="493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22" presetClass="entr" presetSubtype="8"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wipe(left)">
                                      <p:cBhvr>
                                        <p:cTn id="23" dur="500"/>
                                        <p:tgtEl>
                                          <p:spTgt spid="1026"/>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right)">
                                      <p:cBhvr>
                                        <p:cTn id="47" dur="500"/>
                                        <p:tgtEl>
                                          <p:spTgt spid="16"/>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034"/>
                                        </p:tgtEl>
                                        <p:attrNameLst>
                                          <p:attrName>style.visibility</p:attrName>
                                        </p:attrNameLst>
                                      </p:cBhvr>
                                      <p:to>
                                        <p:strVal val="visible"/>
                                      </p:to>
                                    </p:set>
                                    <p:animEffect transition="in" filter="fade">
                                      <p:cBhvr>
                                        <p:cTn id="51"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6"/>
                </p:tgtEl>
              </p:cMediaNode>
            </p:audio>
          </p:childTnLst>
        </p:cTn>
      </p:par>
    </p:tnLst>
    <p:bldLst>
      <p:bldP spid="14" grpId="0" animBg="1"/>
      <p:bldP spid="15" grpId="0" animBg="1"/>
      <p:bldP spid="16" grpId="0" animBg="1"/>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B1C0F-4CDD-E7A2-2628-F2FC6EB3FB1D}"/>
              </a:ext>
            </a:extLst>
          </p:cNvPr>
          <p:cNvSpPr>
            <a:spLocks noGrp="1"/>
          </p:cNvSpPr>
          <p:nvPr>
            <p:ph type="title"/>
          </p:nvPr>
        </p:nvSpPr>
        <p:spPr/>
        <p:txBody>
          <a:bodyPr/>
          <a:lstStyle/>
          <a:p>
            <a:r>
              <a:rPr lang="en-US" dirty="0"/>
              <a:t>Roles and Responsibilities</a:t>
            </a:r>
            <a:endParaRPr lang="en-GB" dirty="0"/>
          </a:p>
        </p:txBody>
      </p:sp>
      <p:sp>
        <p:nvSpPr>
          <p:cNvPr id="3" name="Content Placeholder 2">
            <a:extLst>
              <a:ext uri="{FF2B5EF4-FFF2-40B4-BE49-F238E27FC236}">
                <a16:creationId xmlns:a16="http://schemas.microsoft.com/office/drawing/2014/main" id="{BD4E033A-8B87-F15D-EDA2-798DF876D5A6}"/>
              </a:ext>
            </a:extLst>
          </p:cNvPr>
          <p:cNvSpPr>
            <a:spLocks noGrp="1"/>
          </p:cNvSpPr>
          <p:nvPr>
            <p:ph idx="1"/>
          </p:nvPr>
        </p:nvSpPr>
        <p:spPr>
          <a:xfrm>
            <a:off x="381000" y="1066800"/>
            <a:ext cx="5334000" cy="5181600"/>
          </a:xfrm>
        </p:spPr>
        <p:txBody>
          <a:bodyPr/>
          <a:lstStyle/>
          <a:p>
            <a:r>
              <a:rPr lang="en-US" dirty="0"/>
              <a:t>Order</a:t>
            </a:r>
          </a:p>
          <a:p>
            <a:pPr lvl="1"/>
            <a:r>
              <a:rPr lang="en-US" dirty="0"/>
              <a:t>Request to prepare a meal</a:t>
            </a:r>
          </a:p>
          <a:p>
            <a:pPr lvl="1"/>
            <a:r>
              <a:rPr lang="en-US" dirty="0"/>
              <a:t>Has interface with one method, e.g., </a:t>
            </a:r>
            <a:r>
              <a:rPr lang="en-US" dirty="0" err="1"/>
              <a:t>orderUp</a:t>
            </a:r>
            <a:r>
              <a:rPr lang="en-US" dirty="0"/>
              <a:t>()</a:t>
            </a:r>
          </a:p>
          <a:p>
            <a:r>
              <a:rPr lang="en-US" dirty="0"/>
              <a:t>Waitress</a:t>
            </a:r>
          </a:p>
          <a:p>
            <a:pPr lvl="1"/>
            <a:r>
              <a:rPr lang="en-US" dirty="0"/>
              <a:t>Receives orders with </a:t>
            </a:r>
            <a:r>
              <a:rPr lang="en-US" dirty="0" err="1"/>
              <a:t>takeOrder</a:t>
            </a:r>
            <a:r>
              <a:rPr lang="en-US" dirty="0"/>
              <a:t>(Order) method</a:t>
            </a:r>
          </a:p>
          <a:p>
            <a:pPr lvl="1"/>
            <a:r>
              <a:rPr lang="en-US" dirty="0"/>
              <a:t>Calls </a:t>
            </a:r>
            <a:r>
              <a:rPr lang="en-US" dirty="0" err="1"/>
              <a:t>orderUp</a:t>
            </a:r>
            <a:r>
              <a:rPr lang="en-US" dirty="0"/>
              <a:t>()</a:t>
            </a:r>
          </a:p>
          <a:p>
            <a:r>
              <a:rPr lang="en-US" dirty="0"/>
              <a:t>Cook</a:t>
            </a:r>
          </a:p>
          <a:p>
            <a:pPr lvl="1"/>
            <a:r>
              <a:rPr lang="en-US" dirty="0"/>
              <a:t>Prepares the order</a:t>
            </a:r>
          </a:p>
          <a:p>
            <a:pPr lvl="1"/>
            <a:endParaRPr lang="en-GB" dirty="0"/>
          </a:p>
        </p:txBody>
      </p:sp>
      <p:sp>
        <p:nvSpPr>
          <p:cNvPr id="4" name="Slide Number Placeholder 3">
            <a:extLst>
              <a:ext uri="{FF2B5EF4-FFF2-40B4-BE49-F238E27FC236}">
                <a16:creationId xmlns:a16="http://schemas.microsoft.com/office/drawing/2014/main" id="{B8863A7C-5A2B-ED69-6263-0FCD3F1F05B9}"/>
              </a:ext>
            </a:extLst>
          </p:cNvPr>
          <p:cNvSpPr>
            <a:spLocks noGrp="1"/>
          </p:cNvSpPr>
          <p:nvPr>
            <p:ph type="sldNum" sz="quarter" idx="4"/>
          </p:nvPr>
        </p:nvSpPr>
        <p:spPr/>
        <p:txBody>
          <a:bodyPr/>
          <a:lstStyle/>
          <a:p>
            <a:pPr>
              <a:defRPr/>
            </a:pPr>
            <a:r>
              <a:rPr lang="en-US"/>
              <a:t>  Lecture 7</a:t>
            </a:r>
            <a:r>
              <a:rPr lang="en-US">
                <a:solidFill>
                  <a:srgbClr val="FF0000"/>
                </a:solidFill>
              </a:rPr>
              <a:t>.2</a:t>
            </a:r>
            <a:br>
              <a:rPr lang="en-US"/>
            </a:br>
            <a:r>
              <a:rPr lang="en-US"/>
              <a:t> Slide </a:t>
            </a:r>
            <a:fld id="{FF9B6805-2258-4A0A-A38F-E119E90B2031}" type="slidenum">
              <a:rPr lang="en-US" smtClean="0"/>
              <a:pPr>
                <a:defRPr/>
              </a:pPr>
              <a:t>6</a:t>
            </a:fld>
            <a:endParaRPr lang="en-US" dirty="0"/>
          </a:p>
        </p:txBody>
      </p:sp>
      <p:pic>
        <p:nvPicPr>
          <p:cNvPr id="5" name="Picture 2" descr="Pizza Parlor Guest Check Guest Check from Pizza Parlor Restaurant Stock Photo">
            <a:extLst>
              <a:ext uri="{FF2B5EF4-FFF2-40B4-BE49-F238E27FC236}">
                <a16:creationId xmlns:a16="http://schemas.microsoft.com/office/drawing/2014/main" id="{D569DE6A-12A4-17B5-A270-33A5DDC9168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8393" y="1143000"/>
            <a:ext cx="1526041" cy="19435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remium Vector | Waitress">
            <a:extLst>
              <a:ext uri="{FF2B5EF4-FFF2-40B4-BE49-F238E27FC236}">
                <a16:creationId xmlns:a16="http://schemas.microsoft.com/office/drawing/2014/main" id="{C3E89AC5-7BFD-6158-F8A9-B9D9EDB850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87051" y="2891190"/>
            <a:ext cx="22193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hort Order Cook Royalty-Free Images, Stock Photos &amp; Pictures | Shutterstock">
            <a:extLst>
              <a:ext uri="{FF2B5EF4-FFF2-40B4-BE49-F238E27FC236}">
                <a16:creationId xmlns:a16="http://schemas.microsoft.com/office/drawing/2014/main" id="{7FF06D89-37EA-D6CF-A053-4B04458489A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0143" y="4648200"/>
            <a:ext cx="1970641" cy="1441031"/>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hlinkClick r:id="" action="ppaction://media"/>
            <a:extLst>
              <a:ext uri="{FF2B5EF4-FFF2-40B4-BE49-F238E27FC236}">
                <a16:creationId xmlns:a16="http://schemas.microsoft.com/office/drawing/2014/main" id="{31E1B67E-400D-2776-612F-7DCBDFC94A8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942021003"/>
      </p:ext>
    </p:extLst>
  </p:cSld>
  <p:clrMapOvr>
    <a:masterClrMapping/>
  </p:clrMapOvr>
  <mc:AlternateContent xmlns:mc="http://schemas.openxmlformats.org/markup-compatibility/2006">
    <mc:Choice xmlns:p14="http://schemas.microsoft.com/office/powerpoint/2010/main" Requires="p14">
      <p:transition spd="slow" advTm="51606">
        <p14:vortex dir="r"/>
      </p:transition>
    </mc:Choice>
    <mc:Fallback>
      <p:transition spd="slow" advTm="516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A1C91-AA08-4C0C-E569-187CD9546DE3}"/>
              </a:ext>
            </a:extLst>
          </p:cNvPr>
          <p:cNvSpPr>
            <a:spLocks noGrp="1"/>
          </p:cNvSpPr>
          <p:nvPr>
            <p:ph type="title"/>
          </p:nvPr>
        </p:nvSpPr>
        <p:spPr/>
        <p:txBody>
          <a:bodyPr/>
          <a:lstStyle/>
          <a:p>
            <a:r>
              <a:rPr lang="en-US" dirty="0"/>
              <a:t>From Diner to Command Pattern</a:t>
            </a:r>
            <a:endParaRPr lang="en-GB" dirty="0"/>
          </a:p>
        </p:txBody>
      </p:sp>
      <p:sp>
        <p:nvSpPr>
          <p:cNvPr id="4" name="Slide Number Placeholder 3">
            <a:extLst>
              <a:ext uri="{FF2B5EF4-FFF2-40B4-BE49-F238E27FC236}">
                <a16:creationId xmlns:a16="http://schemas.microsoft.com/office/drawing/2014/main" id="{4AA17070-D14E-4E5F-91E1-5E28874C0DE3}"/>
              </a:ext>
            </a:extLst>
          </p:cNvPr>
          <p:cNvSpPr>
            <a:spLocks noGrp="1"/>
          </p:cNvSpPr>
          <p:nvPr>
            <p:ph type="sldNum" sz="quarter" idx="4"/>
          </p:nvPr>
        </p:nvSpPr>
        <p:spPr/>
        <p:txBody>
          <a:bodyPr/>
          <a:lstStyle/>
          <a:p>
            <a:pPr>
              <a:defRPr/>
            </a:pPr>
            <a:r>
              <a:rPr lang="en-US"/>
              <a:t>  Lecture 7</a:t>
            </a:r>
            <a:r>
              <a:rPr lang="en-US">
                <a:solidFill>
                  <a:srgbClr val="FF0000"/>
                </a:solidFill>
              </a:rPr>
              <a:t>.2</a:t>
            </a:r>
            <a:br>
              <a:rPr lang="en-US"/>
            </a:br>
            <a:r>
              <a:rPr lang="en-US"/>
              <a:t> Slide </a:t>
            </a:r>
            <a:fld id="{FF9B6805-2258-4A0A-A38F-E119E90B2031}" type="slidenum">
              <a:rPr lang="en-US" smtClean="0"/>
              <a:pPr>
                <a:defRPr/>
              </a:pPr>
              <a:t>7</a:t>
            </a:fld>
            <a:endParaRPr lang="en-US" dirty="0"/>
          </a:p>
        </p:txBody>
      </p:sp>
      <p:sp>
        <p:nvSpPr>
          <p:cNvPr id="5" name="Oval 4">
            <a:extLst>
              <a:ext uri="{FF2B5EF4-FFF2-40B4-BE49-F238E27FC236}">
                <a16:creationId xmlns:a16="http://schemas.microsoft.com/office/drawing/2014/main" id="{F174BA59-80A8-E63A-4C59-D3FE6113964B}"/>
              </a:ext>
            </a:extLst>
          </p:cNvPr>
          <p:cNvSpPr/>
          <p:nvPr/>
        </p:nvSpPr>
        <p:spPr bwMode="auto">
          <a:xfrm>
            <a:off x="534744" y="1936244"/>
            <a:ext cx="1371600" cy="13716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a:t>
            </a:r>
            <a:r>
              <a:rPr kumimoji="0" lang="en-US" sz="1200" b="0" i="0" u="none" strike="noStrike" cap="none" normalizeH="0" baseline="0" dirty="0">
                <a:ln>
                  <a:noFill/>
                </a:ln>
                <a:solidFill>
                  <a:schemeClr val="tx1"/>
                </a:solidFill>
                <a:effectLst/>
                <a:latin typeface="Verdana" pitchFamily="34" charset="0"/>
              </a:rPr>
              <a:t>reate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Verdana" pitchFamily="34" charset="0"/>
              </a:rPr>
              <a:t>Command</a:t>
            </a:r>
          </a:p>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Verdana" pitchFamily="34" charset="0"/>
              </a:rPr>
              <a:t>Object()</a:t>
            </a:r>
            <a:endParaRPr kumimoji="0" lang="en-GB" sz="1200" b="0" i="0" u="none" strike="noStrike" cap="none" normalizeH="0" baseline="0" dirty="0">
              <a:ln>
                <a:noFill/>
              </a:ln>
              <a:solidFill>
                <a:schemeClr val="tx1"/>
              </a:solidFill>
              <a:effectLst/>
              <a:latin typeface="Verdana" pitchFamily="34" charset="0"/>
            </a:endParaRPr>
          </a:p>
        </p:txBody>
      </p:sp>
      <p:sp>
        <p:nvSpPr>
          <p:cNvPr id="6" name="TextBox 5">
            <a:extLst>
              <a:ext uri="{FF2B5EF4-FFF2-40B4-BE49-F238E27FC236}">
                <a16:creationId xmlns:a16="http://schemas.microsoft.com/office/drawing/2014/main" id="{66B77BA2-DC05-052F-D872-2B634903822F}"/>
              </a:ext>
            </a:extLst>
          </p:cNvPr>
          <p:cNvSpPr txBox="1"/>
          <p:nvPr/>
        </p:nvSpPr>
        <p:spPr>
          <a:xfrm>
            <a:off x="494238" y="3307844"/>
            <a:ext cx="1353718" cy="646331"/>
          </a:xfrm>
          <a:prstGeom prst="rect">
            <a:avLst/>
          </a:prstGeom>
          <a:noFill/>
        </p:spPr>
        <p:txBody>
          <a:bodyPr wrap="square" rtlCol="0">
            <a:spAutoFit/>
          </a:bodyPr>
          <a:lstStyle/>
          <a:p>
            <a:pPr algn="ctr"/>
            <a:r>
              <a:rPr lang="en-US" sz="1800" b="1" dirty="0">
                <a:latin typeface="Ink Free" panose="03080402000500000000" pitchFamily="66" charset="0"/>
              </a:rPr>
              <a:t>Client</a:t>
            </a:r>
          </a:p>
          <a:p>
            <a:pPr algn="ctr"/>
            <a:r>
              <a:rPr lang="en-US" sz="1800" b="1" dirty="0">
                <a:latin typeface="Ink Free" panose="03080402000500000000" pitchFamily="66" charset="0"/>
              </a:rPr>
              <a:t>(Customer)</a:t>
            </a:r>
            <a:endParaRPr lang="en-GB" sz="1800" b="1" dirty="0">
              <a:latin typeface="Ink Free" panose="03080402000500000000" pitchFamily="66" charset="0"/>
            </a:endParaRPr>
          </a:p>
        </p:txBody>
      </p:sp>
      <p:sp>
        <p:nvSpPr>
          <p:cNvPr id="9" name="Oval 8">
            <a:extLst>
              <a:ext uri="{FF2B5EF4-FFF2-40B4-BE49-F238E27FC236}">
                <a16:creationId xmlns:a16="http://schemas.microsoft.com/office/drawing/2014/main" id="{79928E4F-2788-DA39-62F5-3CDBA011B81A}"/>
              </a:ext>
            </a:extLst>
          </p:cNvPr>
          <p:cNvSpPr/>
          <p:nvPr/>
        </p:nvSpPr>
        <p:spPr bwMode="auto">
          <a:xfrm>
            <a:off x="4761438" y="1625125"/>
            <a:ext cx="1371600" cy="13716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execute()</a:t>
            </a:r>
            <a:endParaRPr kumimoji="0" lang="en-GB" sz="1200" b="0" i="0" u="none" strike="noStrike" cap="none" normalizeH="0" baseline="0" dirty="0">
              <a:ln>
                <a:noFill/>
              </a:ln>
              <a:solidFill>
                <a:schemeClr val="tx1"/>
              </a:solidFill>
              <a:effectLst/>
              <a:latin typeface="Verdana" pitchFamily="34" charset="0"/>
            </a:endParaRPr>
          </a:p>
        </p:txBody>
      </p:sp>
      <p:sp>
        <p:nvSpPr>
          <p:cNvPr id="10" name="TextBox 9">
            <a:extLst>
              <a:ext uri="{FF2B5EF4-FFF2-40B4-BE49-F238E27FC236}">
                <a16:creationId xmlns:a16="http://schemas.microsoft.com/office/drawing/2014/main" id="{EF4AF21E-35A5-5822-02DE-E29566D277D7}"/>
              </a:ext>
            </a:extLst>
          </p:cNvPr>
          <p:cNvSpPr txBox="1"/>
          <p:nvPr/>
        </p:nvSpPr>
        <p:spPr>
          <a:xfrm>
            <a:off x="4875738" y="2991912"/>
            <a:ext cx="1143000" cy="646331"/>
          </a:xfrm>
          <a:prstGeom prst="rect">
            <a:avLst/>
          </a:prstGeom>
          <a:noFill/>
        </p:spPr>
        <p:txBody>
          <a:bodyPr wrap="square" rtlCol="0">
            <a:spAutoFit/>
          </a:bodyPr>
          <a:lstStyle/>
          <a:p>
            <a:r>
              <a:rPr lang="en-US" sz="1800" b="1" dirty="0">
                <a:latin typeface="Ink Free" panose="03080402000500000000" pitchFamily="66" charset="0"/>
              </a:rPr>
              <a:t>Command</a:t>
            </a:r>
          </a:p>
          <a:p>
            <a:pPr algn="ctr"/>
            <a:r>
              <a:rPr lang="en-US" sz="1800" b="1" dirty="0">
                <a:latin typeface="Ink Free" panose="03080402000500000000" pitchFamily="66" charset="0"/>
              </a:rPr>
              <a:t>(Order)</a:t>
            </a:r>
            <a:endParaRPr lang="en-GB" sz="1800" b="1" dirty="0">
              <a:latin typeface="Ink Free" panose="03080402000500000000" pitchFamily="66" charset="0"/>
            </a:endParaRPr>
          </a:p>
        </p:txBody>
      </p:sp>
      <p:sp>
        <p:nvSpPr>
          <p:cNvPr id="11" name="Oval 10">
            <a:extLst>
              <a:ext uri="{FF2B5EF4-FFF2-40B4-BE49-F238E27FC236}">
                <a16:creationId xmlns:a16="http://schemas.microsoft.com/office/drawing/2014/main" id="{D47AF1D7-21D3-10D1-ED84-651335906C51}"/>
              </a:ext>
            </a:extLst>
          </p:cNvPr>
          <p:cNvSpPr/>
          <p:nvPr/>
        </p:nvSpPr>
        <p:spPr bwMode="auto">
          <a:xfrm>
            <a:off x="6748418" y="3114091"/>
            <a:ext cx="1371600" cy="13716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12" name="TextBox 11">
            <a:extLst>
              <a:ext uri="{FF2B5EF4-FFF2-40B4-BE49-F238E27FC236}">
                <a16:creationId xmlns:a16="http://schemas.microsoft.com/office/drawing/2014/main" id="{3004A1FC-9D58-08B9-22E7-21E2B240498B}"/>
              </a:ext>
            </a:extLst>
          </p:cNvPr>
          <p:cNvSpPr txBox="1"/>
          <p:nvPr/>
        </p:nvSpPr>
        <p:spPr>
          <a:xfrm>
            <a:off x="6770601" y="4485690"/>
            <a:ext cx="1343637" cy="646331"/>
          </a:xfrm>
          <a:prstGeom prst="rect">
            <a:avLst/>
          </a:prstGeom>
          <a:noFill/>
        </p:spPr>
        <p:txBody>
          <a:bodyPr wrap="square" rtlCol="0">
            <a:spAutoFit/>
          </a:bodyPr>
          <a:lstStyle/>
          <a:p>
            <a:pPr algn="ctr"/>
            <a:r>
              <a:rPr lang="en-US" sz="1800" b="1" dirty="0">
                <a:latin typeface="Ink Free" panose="03080402000500000000" pitchFamily="66" charset="0"/>
              </a:rPr>
              <a:t>Invoker</a:t>
            </a:r>
          </a:p>
          <a:p>
            <a:pPr algn="ctr"/>
            <a:r>
              <a:rPr lang="en-US" sz="1800" b="1" dirty="0">
                <a:latin typeface="Ink Free" panose="03080402000500000000" pitchFamily="66" charset="0"/>
              </a:rPr>
              <a:t>(Waitress)</a:t>
            </a:r>
            <a:endParaRPr lang="en-GB" sz="1800" b="1" dirty="0">
              <a:latin typeface="Ink Free" panose="03080402000500000000" pitchFamily="66" charset="0"/>
            </a:endParaRPr>
          </a:p>
        </p:txBody>
      </p:sp>
      <p:sp>
        <p:nvSpPr>
          <p:cNvPr id="13" name="TextBox 12">
            <a:extLst>
              <a:ext uri="{FF2B5EF4-FFF2-40B4-BE49-F238E27FC236}">
                <a16:creationId xmlns:a16="http://schemas.microsoft.com/office/drawing/2014/main" id="{D625F5CE-B301-FF36-5E43-ED7C537F2A64}"/>
              </a:ext>
            </a:extLst>
          </p:cNvPr>
          <p:cNvSpPr txBox="1"/>
          <p:nvPr/>
        </p:nvSpPr>
        <p:spPr>
          <a:xfrm>
            <a:off x="6776380" y="3661391"/>
            <a:ext cx="1343638" cy="276999"/>
          </a:xfrm>
          <a:prstGeom prst="rect">
            <a:avLst/>
          </a:prstGeom>
          <a:noFill/>
        </p:spPr>
        <p:txBody>
          <a:bodyPr wrap="none" rtlCol="0">
            <a:spAutoFit/>
          </a:bodyPr>
          <a:lstStyle/>
          <a:p>
            <a:r>
              <a:rPr lang="en-US" sz="1200" dirty="0" err="1"/>
              <a:t>setCommand</a:t>
            </a:r>
            <a:r>
              <a:rPr lang="en-US" sz="1200" dirty="0"/>
              <a:t>()</a:t>
            </a:r>
            <a:endParaRPr lang="en-GB" sz="1200" dirty="0"/>
          </a:p>
        </p:txBody>
      </p:sp>
      <p:sp>
        <p:nvSpPr>
          <p:cNvPr id="14" name="Oval 13">
            <a:extLst>
              <a:ext uri="{FF2B5EF4-FFF2-40B4-BE49-F238E27FC236}">
                <a16:creationId xmlns:a16="http://schemas.microsoft.com/office/drawing/2014/main" id="{1B8A1573-A9F0-E76B-BFF4-4E47601ECF21}"/>
              </a:ext>
            </a:extLst>
          </p:cNvPr>
          <p:cNvSpPr/>
          <p:nvPr/>
        </p:nvSpPr>
        <p:spPr bwMode="auto">
          <a:xfrm>
            <a:off x="2627838" y="4129674"/>
            <a:ext cx="1371600" cy="13716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15" name="TextBox 14">
            <a:extLst>
              <a:ext uri="{FF2B5EF4-FFF2-40B4-BE49-F238E27FC236}">
                <a16:creationId xmlns:a16="http://schemas.microsoft.com/office/drawing/2014/main" id="{C042370D-5943-0BDC-844A-9A7C174790D5}"/>
              </a:ext>
            </a:extLst>
          </p:cNvPr>
          <p:cNvSpPr txBox="1"/>
          <p:nvPr/>
        </p:nvSpPr>
        <p:spPr>
          <a:xfrm>
            <a:off x="2756119" y="5501273"/>
            <a:ext cx="1143000" cy="646331"/>
          </a:xfrm>
          <a:prstGeom prst="rect">
            <a:avLst/>
          </a:prstGeom>
          <a:noFill/>
        </p:spPr>
        <p:txBody>
          <a:bodyPr wrap="square" rtlCol="0">
            <a:spAutoFit/>
          </a:bodyPr>
          <a:lstStyle/>
          <a:p>
            <a:pPr algn="ctr"/>
            <a:r>
              <a:rPr lang="en-US" sz="1800" b="1" dirty="0">
                <a:latin typeface="Ink Free" panose="03080402000500000000" pitchFamily="66" charset="0"/>
              </a:rPr>
              <a:t>Receiver</a:t>
            </a:r>
          </a:p>
          <a:p>
            <a:pPr algn="ctr"/>
            <a:r>
              <a:rPr lang="en-US" sz="1800" b="1" dirty="0">
                <a:latin typeface="Ink Free" panose="03080402000500000000" pitchFamily="66" charset="0"/>
              </a:rPr>
              <a:t>(Cook)</a:t>
            </a:r>
            <a:endParaRPr lang="en-GB" sz="1800" b="1" dirty="0">
              <a:latin typeface="Ink Free" panose="03080402000500000000" pitchFamily="66" charset="0"/>
            </a:endParaRPr>
          </a:p>
        </p:txBody>
      </p:sp>
      <p:sp>
        <p:nvSpPr>
          <p:cNvPr id="16" name="TextBox 15">
            <a:extLst>
              <a:ext uri="{FF2B5EF4-FFF2-40B4-BE49-F238E27FC236}">
                <a16:creationId xmlns:a16="http://schemas.microsoft.com/office/drawing/2014/main" id="{32D248B9-18BC-298D-7BFD-0447FA22CD8F}"/>
              </a:ext>
            </a:extLst>
          </p:cNvPr>
          <p:cNvSpPr txBox="1"/>
          <p:nvPr/>
        </p:nvSpPr>
        <p:spPr>
          <a:xfrm>
            <a:off x="2876213" y="4494193"/>
            <a:ext cx="902811" cy="646331"/>
          </a:xfrm>
          <a:prstGeom prst="rect">
            <a:avLst/>
          </a:prstGeom>
          <a:noFill/>
        </p:spPr>
        <p:txBody>
          <a:bodyPr wrap="none" rtlCol="0">
            <a:spAutoFit/>
          </a:bodyPr>
          <a:lstStyle/>
          <a:p>
            <a:r>
              <a:rPr lang="en-US" sz="1200" dirty="0"/>
              <a:t>action1()</a:t>
            </a:r>
          </a:p>
          <a:p>
            <a:r>
              <a:rPr lang="en-US" sz="1200" dirty="0"/>
              <a:t>action2()</a:t>
            </a:r>
          </a:p>
          <a:p>
            <a:r>
              <a:rPr lang="en-US" sz="1200" dirty="0"/>
              <a:t>…</a:t>
            </a:r>
            <a:endParaRPr lang="en-GB" sz="1200" dirty="0"/>
          </a:p>
        </p:txBody>
      </p:sp>
      <p:sp>
        <p:nvSpPr>
          <p:cNvPr id="17" name="TextBox 16">
            <a:extLst>
              <a:ext uri="{FF2B5EF4-FFF2-40B4-BE49-F238E27FC236}">
                <a16:creationId xmlns:a16="http://schemas.microsoft.com/office/drawing/2014/main" id="{79D9EE62-8E80-C638-82E6-D825BBB2FE71}"/>
              </a:ext>
            </a:extLst>
          </p:cNvPr>
          <p:cNvSpPr txBox="1"/>
          <p:nvPr/>
        </p:nvSpPr>
        <p:spPr>
          <a:xfrm>
            <a:off x="6133038" y="1033842"/>
            <a:ext cx="2075725" cy="830997"/>
          </a:xfrm>
          <a:prstGeom prst="rect">
            <a:avLst/>
          </a:prstGeom>
          <a:noFill/>
          <a:ln>
            <a:solidFill>
              <a:schemeClr val="tx1"/>
            </a:solidFill>
          </a:ln>
        </p:spPr>
        <p:txBody>
          <a:bodyPr wrap="square" rtlCol="0">
            <a:spAutoFit/>
          </a:bodyPr>
          <a:lstStyle/>
          <a:p>
            <a:r>
              <a:rPr lang="en-US" sz="1200" dirty="0"/>
              <a:t>public void execute() {</a:t>
            </a:r>
          </a:p>
          <a:p>
            <a:r>
              <a:rPr lang="en-US" sz="1200" dirty="0"/>
              <a:t>    receiver.action1();</a:t>
            </a:r>
          </a:p>
          <a:p>
            <a:r>
              <a:rPr lang="en-US" sz="1200" dirty="0"/>
              <a:t>    receiver.acition1();</a:t>
            </a:r>
          </a:p>
          <a:p>
            <a:r>
              <a:rPr lang="en-US" sz="1200" dirty="0"/>
              <a:t>}</a:t>
            </a:r>
            <a:endParaRPr lang="en-GB" sz="1200" dirty="0"/>
          </a:p>
        </p:txBody>
      </p:sp>
      <p:sp>
        <p:nvSpPr>
          <p:cNvPr id="18" name="Freeform: Shape 17">
            <a:extLst>
              <a:ext uri="{FF2B5EF4-FFF2-40B4-BE49-F238E27FC236}">
                <a16:creationId xmlns:a16="http://schemas.microsoft.com/office/drawing/2014/main" id="{758174AF-244B-4B18-2F99-27DA8BD77763}"/>
              </a:ext>
            </a:extLst>
          </p:cNvPr>
          <p:cNvSpPr/>
          <p:nvPr/>
        </p:nvSpPr>
        <p:spPr bwMode="auto">
          <a:xfrm>
            <a:off x="2031874" y="1922613"/>
            <a:ext cx="2646947" cy="637223"/>
          </a:xfrm>
          <a:custGeom>
            <a:avLst/>
            <a:gdLst>
              <a:gd name="connsiteX0" fmla="*/ 0 w 2646947"/>
              <a:gd name="connsiteY0" fmla="*/ 637223 h 637223"/>
              <a:gd name="connsiteX1" fmla="*/ 1549667 w 2646947"/>
              <a:gd name="connsiteY1" fmla="*/ 11581 h 637223"/>
              <a:gd name="connsiteX2" fmla="*/ 2646947 w 2646947"/>
              <a:gd name="connsiteY2" fmla="*/ 290714 h 637223"/>
            </a:gdLst>
            <a:ahLst/>
            <a:cxnLst>
              <a:cxn ang="0">
                <a:pos x="connsiteX0" y="connsiteY0"/>
              </a:cxn>
              <a:cxn ang="0">
                <a:pos x="connsiteX1" y="connsiteY1"/>
              </a:cxn>
              <a:cxn ang="0">
                <a:pos x="connsiteX2" y="connsiteY2"/>
              </a:cxn>
            </a:cxnLst>
            <a:rect l="l" t="t" r="r" b="b"/>
            <a:pathLst>
              <a:path w="2646947" h="637223">
                <a:moveTo>
                  <a:pt x="0" y="637223"/>
                </a:moveTo>
                <a:cubicBezTo>
                  <a:pt x="554254" y="353278"/>
                  <a:pt x="1108509" y="69333"/>
                  <a:pt x="1549667" y="11581"/>
                </a:cubicBezTo>
                <a:cubicBezTo>
                  <a:pt x="1990825" y="-46171"/>
                  <a:pt x="2318886" y="122271"/>
                  <a:pt x="2646947" y="290714"/>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9" name="TextBox 18">
            <a:extLst>
              <a:ext uri="{FF2B5EF4-FFF2-40B4-BE49-F238E27FC236}">
                <a16:creationId xmlns:a16="http://schemas.microsoft.com/office/drawing/2014/main" id="{D788E200-0E74-D298-7D59-CB4A397D7B5E}"/>
              </a:ext>
            </a:extLst>
          </p:cNvPr>
          <p:cNvSpPr txBox="1"/>
          <p:nvPr/>
        </p:nvSpPr>
        <p:spPr>
          <a:xfrm rot="20720924">
            <a:off x="2189513" y="2182688"/>
            <a:ext cx="2231334" cy="276999"/>
          </a:xfrm>
          <a:prstGeom prst="rect">
            <a:avLst/>
          </a:prstGeom>
          <a:noFill/>
          <a:ln>
            <a:noFill/>
          </a:ln>
        </p:spPr>
        <p:txBody>
          <a:bodyPr wrap="square" rtlCol="0">
            <a:spAutoFit/>
          </a:bodyPr>
          <a:lstStyle/>
          <a:p>
            <a:r>
              <a:rPr lang="en-US" sz="1200" dirty="0" err="1"/>
              <a:t>createCommandObject</a:t>
            </a:r>
            <a:r>
              <a:rPr lang="en-US" sz="1200" dirty="0"/>
              <a:t>()</a:t>
            </a:r>
            <a:endParaRPr lang="en-GB" sz="1200" dirty="0"/>
          </a:p>
        </p:txBody>
      </p:sp>
      <p:sp>
        <p:nvSpPr>
          <p:cNvPr id="20" name="Freeform: Shape 19">
            <a:extLst>
              <a:ext uri="{FF2B5EF4-FFF2-40B4-BE49-F238E27FC236}">
                <a16:creationId xmlns:a16="http://schemas.microsoft.com/office/drawing/2014/main" id="{B38ED754-0784-F3B6-39B6-7FDC27C89813}"/>
              </a:ext>
            </a:extLst>
          </p:cNvPr>
          <p:cNvSpPr/>
          <p:nvPr/>
        </p:nvSpPr>
        <p:spPr bwMode="auto">
          <a:xfrm>
            <a:off x="6218863" y="2396207"/>
            <a:ext cx="1260910" cy="635267"/>
          </a:xfrm>
          <a:custGeom>
            <a:avLst/>
            <a:gdLst>
              <a:gd name="connsiteX0" fmla="*/ 0 w 1260910"/>
              <a:gd name="connsiteY0" fmla="*/ 0 h 635267"/>
              <a:gd name="connsiteX1" fmla="*/ 1049154 w 1260910"/>
              <a:gd name="connsiteY1" fmla="*/ 173255 h 635267"/>
              <a:gd name="connsiteX2" fmla="*/ 1260910 w 1260910"/>
              <a:gd name="connsiteY2" fmla="*/ 635267 h 635267"/>
            </a:gdLst>
            <a:ahLst/>
            <a:cxnLst>
              <a:cxn ang="0">
                <a:pos x="connsiteX0" y="connsiteY0"/>
              </a:cxn>
              <a:cxn ang="0">
                <a:pos x="connsiteX1" y="connsiteY1"/>
              </a:cxn>
              <a:cxn ang="0">
                <a:pos x="connsiteX2" y="connsiteY2"/>
              </a:cxn>
            </a:cxnLst>
            <a:rect l="l" t="t" r="r" b="b"/>
            <a:pathLst>
              <a:path w="1260910" h="635267">
                <a:moveTo>
                  <a:pt x="0" y="0"/>
                </a:moveTo>
                <a:cubicBezTo>
                  <a:pt x="419501" y="33688"/>
                  <a:pt x="839002" y="67377"/>
                  <a:pt x="1049154" y="173255"/>
                </a:cubicBezTo>
                <a:cubicBezTo>
                  <a:pt x="1259306" y="279133"/>
                  <a:pt x="1260108" y="457200"/>
                  <a:pt x="1260910" y="635267"/>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1" name="TextBox 20">
            <a:extLst>
              <a:ext uri="{FF2B5EF4-FFF2-40B4-BE49-F238E27FC236}">
                <a16:creationId xmlns:a16="http://schemas.microsoft.com/office/drawing/2014/main" id="{7ED6957E-429E-141D-B5AA-44218BF33477}"/>
              </a:ext>
            </a:extLst>
          </p:cNvPr>
          <p:cNvSpPr txBox="1"/>
          <p:nvPr/>
        </p:nvSpPr>
        <p:spPr>
          <a:xfrm rot="708510">
            <a:off x="6497814" y="2216436"/>
            <a:ext cx="1346174" cy="276999"/>
          </a:xfrm>
          <a:prstGeom prst="rect">
            <a:avLst/>
          </a:prstGeom>
          <a:noFill/>
          <a:ln>
            <a:noFill/>
          </a:ln>
        </p:spPr>
        <p:txBody>
          <a:bodyPr wrap="square" rtlCol="0">
            <a:spAutoFit/>
          </a:bodyPr>
          <a:lstStyle/>
          <a:p>
            <a:r>
              <a:rPr lang="en-US" sz="1200" dirty="0" err="1"/>
              <a:t>setCommand</a:t>
            </a:r>
            <a:r>
              <a:rPr lang="en-US" sz="1200" dirty="0"/>
              <a:t>()</a:t>
            </a:r>
            <a:endParaRPr lang="en-GB" sz="1200" dirty="0"/>
          </a:p>
        </p:txBody>
      </p:sp>
      <p:sp>
        <p:nvSpPr>
          <p:cNvPr id="22" name="Freeform: Shape 21">
            <a:extLst>
              <a:ext uri="{FF2B5EF4-FFF2-40B4-BE49-F238E27FC236}">
                <a16:creationId xmlns:a16="http://schemas.microsoft.com/office/drawing/2014/main" id="{A2CEB903-888E-CA1B-4254-C0EBDEBCA220}"/>
              </a:ext>
            </a:extLst>
          </p:cNvPr>
          <p:cNvSpPr/>
          <p:nvPr/>
        </p:nvSpPr>
        <p:spPr bwMode="auto">
          <a:xfrm>
            <a:off x="5651138" y="3705138"/>
            <a:ext cx="1097280" cy="640585"/>
          </a:xfrm>
          <a:custGeom>
            <a:avLst/>
            <a:gdLst>
              <a:gd name="connsiteX0" fmla="*/ 1097280 w 1097280"/>
              <a:gd name="connsiteY0" fmla="*/ 577516 h 640585"/>
              <a:gd name="connsiteX1" fmla="*/ 365760 w 1097280"/>
              <a:gd name="connsiteY1" fmla="*/ 587141 h 640585"/>
              <a:gd name="connsiteX2" fmla="*/ 0 w 1097280"/>
              <a:gd name="connsiteY2" fmla="*/ 0 h 640585"/>
            </a:gdLst>
            <a:ahLst/>
            <a:cxnLst>
              <a:cxn ang="0">
                <a:pos x="connsiteX0" y="connsiteY0"/>
              </a:cxn>
              <a:cxn ang="0">
                <a:pos x="connsiteX1" y="connsiteY1"/>
              </a:cxn>
              <a:cxn ang="0">
                <a:pos x="connsiteX2" y="connsiteY2"/>
              </a:cxn>
            </a:cxnLst>
            <a:rect l="l" t="t" r="r" b="b"/>
            <a:pathLst>
              <a:path w="1097280" h="640585">
                <a:moveTo>
                  <a:pt x="1097280" y="577516"/>
                </a:moveTo>
                <a:cubicBezTo>
                  <a:pt x="822960" y="630455"/>
                  <a:pt x="548640" y="683394"/>
                  <a:pt x="365760" y="587141"/>
                </a:cubicBezTo>
                <a:cubicBezTo>
                  <a:pt x="182880" y="490888"/>
                  <a:pt x="91440" y="245444"/>
                  <a:pt x="0" y="0"/>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3" name="TextBox 22">
            <a:extLst>
              <a:ext uri="{FF2B5EF4-FFF2-40B4-BE49-F238E27FC236}">
                <a16:creationId xmlns:a16="http://schemas.microsoft.com/office/drawing/2014/main" id="{4A672D4D-7A2B-C9D0-739B-F4E7CA0F0988}"/>
              </a:ext>
            </a:extLst>
          </p:cNvPr>
          <p:cNvSpPr txBox="1"/>
          <p:nvPr/>
        </p:nvSpPr>
        <p:spPr>
          <a:xfrm rot="1182831">
            <a:off x="5580846" y="4287189"/>
            <a:ext cx="982039" cy="276999"/>
          </a:xfrm>
          <a:prstGeom prst="rect">
            <a:avLst/>
          </a:prstGeom>
          <a:noFill/>
          <a:ln>
            <a:noFill/>
          </a:ln>
        </p:spPr>
        <p:txBody>
          <a:bodyPr wrap="square" rtlCol="0">
            <a:spAutoFit/>
          </a:bodyPr>
          <a:lstStyle/>
          <a:p>
            <a:r>
              <a:rPr lang="en-US" sz="1200" dirty="0"/>
              <a:t>execute()</a:t>
            </a:r>
            <a:endParaRPr lang="en-GB" sz="1200" dirty="0"/>
          </a:p>
        </p:txBody>
      </p:sp>
      <p:sp>
        <p:nvSpPr>
          <p:cNvPr id="24" name="Freeform: Shape 23">
            <a:extLst>
              <a:ext uri="{FF2B5EF4-FFF2-40B4-BE49-F238E27FC236}">
                <a16:creationId xmlns:a16="http://schemas.microsoft.com/office/drawing/2014/main" id="{6347A3F1-63A5-A0EC-3ED0-CF7F20106701}"/>
              </a:ext>
            </a:extLst>
          </p:cNvPr>
          <p:cNvSpPr/>
          <p:nvPr/>
        </p:nvSpPr>
        <p:spPr bwMode="auto">
          <a:xfrm>
            <a:off x="3313638" y="2761967"/>
            <a:ext cx="1461436" cy="1222330"/>
          </a:xfrm>
          <a:custGeom>
            <a:avLst/>
            <a:gdLst>
              <a:gd name="connsiteX0" fmla="*/ 1498134 w 1498134"/>
              <a:gd name="connsiteY0" fmla="*/ 0 h 1482290"/>
              <a:gd name="connsiteX1" fmla="*/ 227599 w 1498134"/>
              <a:gd name="connsiteY1" fmla="*/ 635267 h 1482290"/>
              <a:gd name="connsiteX2" fmla="*/ 6218 w 1498134"/>
              <a:gd name="connsiteY2" fmla="*/ 1482290 h 1482290"/>
            </a:gdLst>
            <a:ahLst/>
            <a:cxnLst>
              <a:cxn ang="0">
                <a:pos x="connsiteX0" y="connsiteY0"/>
              </a:cxn>
              <a:cxn ang="0">
                <a:pos x="connsiteX1" y="connsiteY1"/>
              </a:cxn>
              <a:cxn ang="0">
                <a:pos x="connsiteX2" y="connsiteY2"/>
              </a:cxn>
            </a:cxnLst>
            <a:rect l="l" t="t" r="r" b="b"/>
            <a:pathLst>
              <a:path w="1498134" h="1482290">
                <a:moveTo>
                  <a:pt x="1498134" y="0"/>
                </a:moveTo>
                <a:cubicBezTo>
                  <a:pt x="987192" y="194109"/>
                  <a:pt x="476251" y="388219"/>
                  <a:pt x="227599" y="635267"/>
                </a:cubicBezTo>
                <a:cubicBezTo>
                  <a:pt x="-21053" y="882315"/>
                  <a:pt x="-7418" y="1182302"/>
                  <a:pt x="6218" y="1482290"/>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5" name="TextBox 24">
            <a:extLst>
              <a:ext uri="{FF2B5EF4-FFF2-40B4-BE49-F238E27FC236}">
                <a16:creationId xmlns:a16="http://schemas.microsoft.com/office/drawing/2014/main" id="{0A132EEF-08A2-CF30-461E-E1FA6DAC3900}"/>
              </a:ext>
            </a:extLst>
          </p:cNvPr>
          <p:cNvSpPr txBox="1"/>
          <p:nvPr/>
        </p:nvSpPr>
        <p:spPr>
          <a:xfrm>
            <a:off x="3398399" y="3418891"/>
            <a:ext cx="982039" cy="646331"/>
          </a:xfrm>
          <a:prstGeom prst="rect">
            <a:avLst/>
          </a:prstGeom>
          <a:noFill/>
          <a:ln>
            <a:noFill/>
          </a:ln>
        </p:spPr>
        <p:txBody>
          <a:bodyPr wrap="square" rtlCol="0">
            <a:spAutoFit/>
          </a:bodyPr>
          <a:lstStyle/>
          <a:p>
            <a:r>
              <a:rPr lang="en-US" sz="1200" dirty="0"/>
              <a:t>action1()</a:t>
            </a:r>
          </a:p>
          <a:p>
            <a:r>
              <a:rPr lang="en-US" sz="1200" dirty="0"/>
              <a:t>action2()</a:t>
            </a:r>
          </a:p>
          <a:p>
            <a:r>
              <a:rPr lang="en-US" sz="1200" dirty="0"/>
              <a:t>…</a:t>
            </a:r>
            <a:endParaRPr lang="en-GB" sz="1200" dirty="0"/>
          </a:p>
        </p:txBody>
      </p:sp>
      <p:sp>
        <p:nvSpPr>
          <p:cNvPr id="26" name="TextBox 25">
            <a:extLst>
              <a:ext uri="{FF2B5EF4-FFF2-40B4-BE49-F238E27FC236}">
                <a16:creationId xmlns:a16="http://schemas.microsoft.com/office/drawing/2014/main" id="{61A3E0BC-7EC6-61E1-F54F-0EE7A07A6A3F}"/>
              </a:ext>
            </a:extLst>
          </p:cNvPr>
          <p:cNvSpPr txBox="1"/>
          <p:nvPr/>
        </p:nvSpPr>
        <p:spPr>
          <a:xfrm>
            <a:off x="4609038" y="1092979"/>
            <a:ext cx="1143000" cy="369332"/>
          </a:xfrm>
          <a:prstGeom prst="rect">
            <a:avLst/>
          </a:prstGeom>
          <a:noFill/>
        </p:spPr>
        <p:txBody>
          <a:bodyPr wrap="square" rtlCol="0">
            <a:spAutoFit/>
          </a:bodyPr>
          <a:lstStyle/>
          <a:p>
            <a:pPr algn="ctr"/>
            <a:r>
              <a:rPr lang="en-US" sz="1800" b="1" dirty="0" err="1">
                <a:latin typeface="Ink Free" panose="03080402000500000000" pitchFamily="66" charset="0"/>
              </a:rPr>
              <a:t>orderUp</a:t>
            </a:r>
            <a:r>
              <a:rPr lang="en-US" sz="1800" b="1" dirty="0">
                <a:latin typeface="Ink Free" panose="03080402000500000000" pitchFamily="66" charset="0"/>
              </a:rPr>
              <a:t>()</a:t>
            </a:r>
            <a:endParaRPr lang="en-GB" sz="1800" b="1" dirty="0">
              <a:latin typeface="Ink Free" panose="03080402000500000000" pitchFamily="66" charset="0"/>
            </a:endParaRPr>
          </a:p>
        </p:txBody>
      </p:sp>
      <p:sp>
        <p:nvSpPr>
          <p:cNvPr id="27" name="TextBox 26">
            <a:extLst>
              <a:ext uri="{FF2B5EF4-FFF2-40B4-BE49-F238E27FC236}">
                <a16:creationId xmlns:a16="http://schemas.microsoft.com/office/drawing/2014/main" id="{2902B31F-72D2-F0AF-923E-9C26152D2A12}"/>
              </a:ext>
            </a:extLst>
          </p:cNvPr>
          <p:cNvSpPr txBox="1"/>
          <p:nvPr/>
        </p:nvSpPr>
        <p:spPr>
          <a:xfrm>
            <a:off x="7406100" y="2573496"/>
            <a:ext cx="1548203" cy="369332"/>
          </a:xfrm>
          <a:prstGeom prst="rect">
            <a:avLst/>
          </a:prstGeom>
          <a:noFill/>
        </p:spPr>
        <p:txBody>
          <a:bodyPr wrap="square" rtlCol="0">
            <a:spAutoFit/>
          </a:bodyPr>
          <a:lstStyle/>
          <a:p>
            <a:pPr algn="ctr"/>
            <a:r>
              <a:rPr lang="en-US" sz="1800" b="1" dirty="0" err="1">
                <a:latin typeface="Ink Free" panose="03080402000500000000" pitchFamily="66" charset="0"/>
              </a:rPr>
              <a:t>takeOrder</a:t>
            </a:r>
            <a:r>
              <a:rPr lang="en-US" sz="1800" b="1" dirty="0">
                <a:latin typeface="Ink Free" panose="03080402000500000000" pitchFamily="66" charset="0"/>
              </a:rPr>
              <a:t>()</a:t>
            </a:r>
            <a:endParaRPr lang="en-GB" sz="1800" b="1" dirty="0">
              <a:latin typeface="Ink Free" panose="03080402000500000000" pitchFamily="66" charset="0"/>
            </a:endParaRPr>
          </a:p>
        </p:txBody>
      </p:sp>
      <p:cxnSp>
        <p:nvCxnSpPr>
          <p:cNvPr id="29" name="Straight Connector 28">
            <a:extLst>
              <a:ext uri="{FF2B5EF4-FFF2-40B4-BE49-F238E27FC236}">
                <a16:creationId xmlns:a16="http://schemas.microsoft.com/office/drawing/2014/main" id="{F9D1EC0A-B32A-5E4A-5E6E-E1338B3ACC53}"/>
              </a:ext>
            </a:extLst>
          </p:cNvPr>
          <p:cNvCxnSpPr>
            <a:cxnSpLocks/>
            <a:stCxn id="26" idx="2"/>
          </p:cNvCxnSpPr>
          <p:nvPr/>
        </p:nvCxnSpPr>
        <p:spPr bwMode="auto">
          <a:xfrm>
            <a:off x="5180538" y="1462311"/>
            <a:ext cx="206961" cy="750282"/>
          </a:xfrm>
          <a:prstGeom prst="line">
            <a:avLst/>
          </a:prstGeom>
          <a:solidFill>
            <a:schemeClr val="accent1"/>
          </a:solidFill>
          <a:ln w="12700" cap="flat" cmpd="sng" algn="ctr">
            <a:solidFill>
              <a:schemeClr val="tx1"/>
            </a:solidFill>
            <a:prstDash val="sysDash"/>
            <a:round/>
            <a:headEnd type="none" w="sm" len="sm"/>
            <a:tailEnd type="none" w="sm" len="sm"/>
          </a:ln>
          <a:effectLst/>
        </p:spPr>
      </p:cxnSp>
      <p:cxnSp>
        <p:nvCxnSpPr>
          <p:cNvPr id="31" name="Straight Connector 30">
            <a:extLst>
              <a:ext uri="{FF2B5EF4-FFF2-40B4-BE49-F238E27FC236}">
                <a16:creationId xmlns:a16="http://schemas.microsoft.com/office/drawing/2014/main" id="{106BE060-DB20-0C76-AB52-57BD293189C2}"/>
              </a:ext>
            </a:extLst>
          </p:cNvPr>
          <p:cNvCxnSpPr>
            <a:cxnSpLocks/>
            <a:endCxn id="13" idx="0"/>
          </p:cNvCxnSpPr>
          <p:nvPr/>
        </p:nvCxnSpPr>
        <p:spPr bwMode="auto">
          <a:xfrm flipH="1">
            <a:off x="7448199" y="2880409"/>
            <a:ext cx="632451" cy="780982"/>
          </a:xfrm>
          <a:prstGeom prst="line">
            <a:avLst/>
          </a:prstGeom>
          <a:solidFill>
            <a:schemeClr val="accent1"/>
          </a:solidFill>
          <a:ln w="12700" cap="flat" cmpd="sng" algn="ctr">
            <a:solidFill>
              <a:schemeClr val="tx1"/>
            </a:solidFill>
            <a:prstDash val="sysDash"/>
            <a:round/>
            <a:headEnd type="none" w="sm" len="sm"/>
            <a:tailEnd type="none" w="sm" len="sm"/>
          </a:ln>
          <a:effectLst/>
        </p:spPr>
      </p:cxnSp>
      <p:pic>
        <p:nvPicPr>
          <p:cNvPr id="34" name="Audio 33">
            <a:hlinkClick r:id="" action="ppaction://media"/>
            <a:extLst>
              <a:ext uri="{FF2B5EF4-FFF2-40B4-BE49-F238E27FC236}">
                <a16:creationId xmlns:a16="http://schemas.microsoft.com/office/drawing/2014/main" id="{65B9A709-2F38-769A-6DA3-CD4B1B6C1DC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425148736"/>
      </p:ext>
    </p:extLst>
  </p:cSld>
  <p:clrMapOvr>
    <a:masterClrMapping/>
  </p:clrMapOvr>
  <mc:AlternateContent xmlns:mc="http://schemas.openxmlformats.org/markup-compatibility/2006">
    <mc:Choice xmlns:p14="http://schemas.microsoft.com/office/powerpoint/2010/main" Requires="p14">
      <p:transition spd="slow" advTm="84498">
        <p14:vortex dir="r"/>
      </p:transition>
    </mc:Choice>
    <mc:Fallback>
      <p:transition spd="slow" advTm="844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down)">
                                      <p:cBhvr>
                                        <p:cTn id="34" dur="500"/>
                                        <p:tgtEl>
                                          <p:spTgt spid="29"/>
                                        </p:tgtEl>
                                      </p:cBhvr>
                                    </p:animEffect>
                                  </p:childTnLst>
                                </p:cTn>
                              </p:par>
                            </p:childTnLst>
                          </p:cTn>
                        </p:par>
                        <p:par>
                          <p:cTn id="35" fill="hold">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down)">
                                      <p:cBhvr>
                                        <p:cTn id="66" dur="500"/>
                                        <p:tgtEl>
                                          <p:spTgt spid="31"/>
                                        </p:tgtEl>
                                      </p:cBhvr>
                                    </p:animEffect>
                                  </p:childTnLst>
                                </p:cTn>
                              </p:par>
                            </p:childTnLst>
                          </p:cTn>
                        </p:par>
                        <p:par>
                          <p:cTn id="67" fill="hold">
                            <p:stCondLst>
                              <p:cond delay="500"/>
                            </p:stCondLst>
                            <p:childTnLst>
                              <p:par>
                                <p:cTn id="68" presetID="22" presetClass="entr" presetSubtype="4" fill="hold" grpId="0"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right)">
                                      <p:cBhvr>
                                        <p:cTn id="75" dur="500"/>
                                        <p:tgtEl>
                                          <p:spTgt spid="22"/>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right)">
                                      <p:cBhvr>
                                        <p:cTn id="78" dur="500"/>
                                        <p:tgtEl>
                                          <p:spTgt spid="2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ipe(up)">
                                      <p:cBhvr>
                                        <p:cTn id="83" dur="500"/>
                                        <p:tgtEl>
                                          <p:spTgt spid="24"/>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up)">
                                      <p:cBhvr>
                                        <p:cTn id="86" dur="500"/>
                                        <p:tgtEl>
                                          <p:spTgt spid="25"/>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7" fill="hold" display="0">
                  <p:stCondLst>
                    <p:cond delay="indefinite"/>
                  </p:stCondLst>
                  <p:endCondLst>
                    <p:cond evt="onStopAudio" delay="0">
                      <p:tgtEl>
                        <p:sldTgt/>
                      </p:tgtEl>
                    </p:cond>
                  </p:endCondLst>
                </p:cTn>
                <p:tgtEl>
                  <p:spTgt spid="34"/>
                </p:tgtEl>
              </p:cMediaNode>
            </p:audio>
          </p:childTnLst>
        </p:cTn>
      </p:par>
    </p:tnLst>
    <p:bldLst>
      <p:bldP spid="5" grpId="0" animBg="1"/>
      <p:bldP spid="6" grpId="0"/>
      <p:bldP spid="9" grpId="0" animBg="1"/>
      <p:bldP spid="10" grpId="0"/>
      <p:bldP spid="11" grpId="0" animBg="1"/>
      <p:bldP spid="12" grpId="0"/>
      <p:bldP spid="13" grpId="0"/>
      <p:bldP spid="14" grpId="0" animBg="1"/>
      <p:bldP spid="15" grpId="0"/>
      <p:bldP spid="16" grpId="0"/>
      <p:bldP spid="17" grpId="0" animBg="1"/>
      <p:bldP spid="18" grpId="0" animBg="1"/>
      <p:bldP spid="19" grpId="0"/>
      <p:bldP spid="20" grpId="0" animBg="1"/>
      <p:bldP spid="21" grpId="0"/>
      <p:bldP spid="22" grpId="0" animBg="1"/>
      <p:bldP spid="23" grpId="0"/>
      <p:bldP spid="24" grpId="0" animBg="1"/>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C1772-8044-30AE-0F20-2D50565DDB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BC5981-018A-9BF0-F550-2CC0A6528054}"/>
              </a:ext>
            </a:extLst>
          </p:cNvPr>
          <p:cNvSpPr>
            <a:spLocks noGrp="1"/>
          </p:cNvSpPr>
          <p:nvPr>
            <p:ph type="title"/>
          </p:nvPr>
        </p:nvSpPr>
        <p:spPr/>
        <p:txBody>
          <a:bodyPr/>
          <a:lstStyle/>
          <a:p>
            <a:pPr>
              <a:defRPr/>
            </a:pPr>
            <a:r>
              <a:rPr lang="en-US" dirty="0"/>
              <a:t>Light Class</a:t>
            </a:r>
            <a:endParaRPr lang="en-SG" dirty="0"/>
          </a:p>
        </p:txBody>
      </p:sp>
      <p:sp>
        <p:nvSpPr>
          <p:cNvPr id="28676" name="Content Placeholder 2">
            <a:extLst>
              <a:ext uri="{FF2B5EF4-FFF2-40B4-BE49-F238E27FC236}">
                <a16:creationId xmlns:a16="http://schemas.microsoft.com/office/drawing/2014/main" id="{7091BF75-42EF-100D-FFAE-0F5D87D04834}"/>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public class Light {</a:t>
            </a:r>
          </a:p>
          <a:p>
            <a:pPr marL="0" indent="0">
              <a:buNone/>
            </a:pPr>
            <a:r>
              <a:rPr lang="en-US" altLang="en-US" sz="2000" dirty="0">
                <a:latin typeface="Courier" pitchFamily="49" charset="0"/>
              </a:rPr>
              <a:t>    private string location;</a:t>
            </a:r>
          </a:p>
          <a:p>
            <a:pPr marL="0" indent="0">
              <a:buNone/>
            </a:pPr>
            <a:r>
              <a:rPr lang="en-US" altLang="en-US" sz="2000" dirty="0">
                <a:latin typeface="Courier" pitchFamily="49" charset="0"/>
              </a:rPr>
              <a:t>    public Light(string location) { </a:t>
            </a:r>
          </a:p>
          <a:p>
            <a:pPr marL="0" indent="0">
              <a:buNone/>
            </a:pPr>
            <a:r>
              <a:rPr lang="en-US" altLang="en-US" sz="2000" dirty="0">
                <a:latin typeface="Courier" pitchFamily="49" charset="0"/>
              </a:rPr>
              <a:t>        </a:t>
            </a:r>
            <a:r>
              <a:rPr lang="en-US" altLang="en-US" sz="2000" dirty="0" err="1">
                <a:latin typeface="Courier" pitchFamily="49" charset="0"/>
              </a:rPr>
              <a:t>this.location</a:t>
            </a:r>
            <a:r>
              <a:rPr lang="en-US" altLang="en-US" sz="2000" dirty="0">
                <a:latin typeface="Courier" pitchFamily="49" charset="0"/>
              </a:rPr>
              <a:t> = location; </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on()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($"{location} Light is ON.");</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off()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($"{location} Light is OFF.");</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6" name="Rectangle 15">
            <a:extLst>
              <a:ext uri="{FF2B5EF4-FFF2-40B4-BE49-F238E27FC236}">
                <a16:creationId xmlns:a16="http://schemas.microsoft.com/office/drawing/2014/main" id="{2D257E2C-41B9-BA8B-806D-FEC9D991906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8</a:t>
            </a:fld>
            <a:endParaRPr lang="en-US" dirty="0"/>
          </a:p>
        </p:txBody>
      </p:sp>
      <p:sp>
        <p:nvSpPr>
          <p:cNvPr id="3" name="Rectangle 2">
            <a:extLst>
              <a:ext uri="{FF2B5EF4-FFF2-40B4-BE49-F238E27FC236}">
                <a16:creationId xmlns:a16="http://schemas.microsoft.com/office/drawing/2014/main" id="{7835E49C-9807-CEDA-11F9-B3B2E8BA71A0}"/>
              </a:ext>
            </a:extLst>
          </p:cNvPr>
          <p:cNvSpPr/>
          <p:nvPr/>
        </p:nvSpPr>
        <p:spPr bwMode="auto">
          <a:xfrm>
            <a:off x="3134360" y="1351280"/>
            <a:ext cx="12954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9D50A4D7-22DE-F9C5-9542-896A634CCFC1}"/>
              </a:ext>
            </a:extLst>
          </p:cNvPr>
          <p:cNvSpPr/>
          <p:nvPr/>
        </p:nvSpPr>
        <p:spPr bwMode="auto">
          <a:xfrm>
            <a:off x="2667000" y="3124200"/>
            <a:ext cx="7620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D0BFC220-6E38-18C2-5B77-60519CCD1221}"/>
              </a:ext>
            </a:extLst>
          </p:cNvPr>
          <p:cNvSpPr/>
          <p:nvPr/>
        </p:nvSpPr>
        <p:spPr bwMode="auto">
          <a:xfrm>
            <a:off x="2667000" y="4592320"/>
            <a:ext cx="7620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4" name="Audio 13">
            <a:hlinkClick r:id="" action="ppaction://media"/>
            <a:extLst>
              <a:ext uri="{FF2B5EF4-FFF2-40B4-BE49-F238E27FC236}">
                <a16:creationId xmlns:a16="http://schemas.microsoft.com/office/drawing/2014/main" id="{60B75EAD-BA6A-F502-4787-AD3E764D663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633427017"/>
      </p:ext>
    </p:extLst>
  </p:cSld>
  <p:clrMapOvr>
    <a:masterClrMapping/>
  </p:clrMapOvr>
  <mc:AlternateContent xmlns:mc="http://schemas.openxmlformats.org/markup-compatibility/2006">
    <mc:Choice xmlns:p14="http://schemas.microsoft.com/office/powerpoint/2010/main" Requires="p14">
      <p:transition spd="slow" advTm="26428">
        <p14:vortex dir="r"/>
      </p:transition>
    </mc:Choice>
    <mc:Fallback>
      <p:transition spd="slow" advTm="264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BC235-658E-0EE9-ED39-04EA63B1C4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859AC-CAF6-58A1-187B-2183FFF9B6E7}"/>
              </a:ext>
            </a:extLst>
          </p:cNvPr>
          <p:cNvSpPr>
            <a:spLocks noGrp="1"/>
          </p:cNvSpPr>
          <p:nvPr>
            <p:ph type="title"/>
          </p:nvPr>
        </p:nvSpPr>
        <p:spPr/>
        <p:txBody>
          <a:bodyPr/>
          <a:lstStyle/>
          <a:p>
            <a:pPr>
              <a:defRPr/>
            </a:pPr>
            <a:r>
              <a:rPr lang="en-US" dirty="0"/>
              <a:t>Command Interface</a:t>
            </a:r>
            <a:endParaRPr lang="en-SG" dirty="0"/>
          </a:p>
        </p:txBody>
      </p:sp>
      <p:sp>
        <p:nvSpPr>
          <p:cNvPr id="28676" name="Content Placeholder 2">
            <a:extLst>
              <a:ext uri="{FF2B5EF4-FFF2-40B4-BE49-F238E27FC236}">
                <a16:creationId xmlns:a16="http://schemas.microsoft.com/office/drawing/2014/main" id="{469381B3-567B-F747-2EE4-9F8B73039BC1}"/>
              </a:ext>
            </a:extLst>
          </p:cNvPr>
          <p:cNvSpPr>
            <a:spLocks noGrp="1"/>
          </p:cNvSpPr>
          <p:nvPr>
            <p:ph idx="1"/>
          </p:nvPr>
        </p:nvSpPr>
        <p:spPr>
          <a:xfrm>
            <a:off x="419100" y="762000"/>
            <a:ext cx="8496300" cy="5029200"/>
          </a:xfrm>
        </p:spPr>
        <p:txBody>
          <a:bodyPr/>
          <a:lstStyle/>
          <a:p>
            <a:pPr marL="0" indent="0">
              <a:buNone/>
            </a:pPr>
            <a:r>
              <a:rPr lang="en-US" altLang="en-US" sz="2000" dirty="0">
                <a:latin typeface="Courier" pitchFamily="49" charset="0"/>
              </a:rPr>
              <a:t>public interface Command {</a:t>
            </a:r>
          </a:p>
          <a:p>
            <a:pPr marL="0" indent="0">
              <a:buNone/>
            </a:pPr>
            <a:r>
              <a:rPr lang="en-US" altLang="en-US" sz="2000" dirty="0">
                <a:latin typeface="Courier" pitchFamily="49" charset="0"/>
              </a:rPr>
              <a:t>    public void execute();</a:t>
            </a:r>
          </a:p>
          <a:p>
            <a:pPr marL="0" indent="0">
              <a:buNone/>
            </a:pP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public class </a:t>
            </a:r>
            <a:r>
              <a:rPr lang="en-US" altLang="en-US" sz="2000" dirty="0" err="1">
                <a:latin typeface="Courier" pitchFamily="49" charset="0"/>
              </a:rPr>
              <a:t>LightOnCommand</a:t>
            </a:r>
            <a:r>
              <a:rPr lang="en-US" altLang="en-US" sz="2000" dirty="0">
                <a:latin typeface="Courier" pitchFamily="49" charset="0"/>
              </a:rPr>
              <a:t>: Command</a:t>
            </a:r>
          </a:p>
          <a:p>
            <a:pPr marL="0" indent="0">
              <a:buNone/>
            </a:pPr>
            <a:r>
              <a:rPr lang="en-US" altLang="en-US" sz="2000" dirty="0">
                <a:latin typeface="Courier" pitchFamily="49" charset="0"/>
              </a:rPr>
              <a:t>{</a:t>
            </a:r>
          </a:p>
          <a:p>
            <a:pPr marL="0" indent="0">
              <a:buNone/>
            </a:pPr>
            <a:r>
              <a:rPr lang="en-US" altLang="en-US" sz="2000" dirty="0">
                <a:latin typeface="Courier" pitchFamily="49" charset="0"/>
              </a:rPr>
              <a:t>    Light </a:t>
            </a:r>
            <a:r>
              <a:rPr lang="en-US" altLang="en-US" sz="2000" dirty="0" err="1">
                <a:latin typeface="Courier" pitchFamily="49" charset="0"/>
              </a:rPr>
              <a:t>light</a:t>
            </a:r>
            <a:r>
              <a:rPr lang="en-US" altLang="en-US" sz="2000" dirty="0">
                <a:latin typeface="Courier" pitchFamily="49" charset="0"/>
              </a:rPr>
              <a:t>;</a:t>
            </a:r>
          </a:p>
          <a:p>
            <a:pPr marL="0" indent="0">
              <a:buNone/>
            </a:pPr>
            <a:r>
              <a:rPr lang="en-US" altLang="en-US" sz="2000" dirty="0">
                <a:latin typeface="Courier" pitchFamily="49" charset="0"/>
              </a:rPr>
              <a:t>    public </a:t>
            </a:r>
            <a:r>
              <a:rPr lang="en-US" altLang="en-US" sz="2000" dirty="0" err="1">
                <a:latin typeface="Courier" pitchFamily="49" charset="0"/>
              </a:rPr>
              <a:t>LightOnCommand</a:t>
            </a:r>
            <a:r>
              <a:rPr lang="en-US" altLang="en-US" sz="2000" dirty="0">
                <a:latin typeface="Courier" pitchFamily="49" charset="0"/>
              </a:rPr>
              <a:t>(Light light) {</a:t>
            </a:r>
          </a:p>
          <a:p>
            <a:pPr marL="0" indent="0">
              <a:buNone/>
            </a:pPr>
            <a:r>
              <a:rPr lang="en-US" altLang="en-US" sz="2000" dirty="0">
                <a:latin typeface="Courier" pitchFamily="49" charset="0"/>
              </a:rPr>
              <a:t>        </a:t>
            </a:r>
            <a:r>
              <a:rPr lang="en-US" altLang="en-US" sz="2000" dirty="0" err="1">
                <a:latin typeface="Courier" pitchFamily="49" charset="0"/>
              </a:rPr>
              <a:t>this.light</a:t>
            </a:r>
            <a:r>
              <a:rPr lang="en-US" altLang="en-US" sz="2000" dirty="0">
                <a:latin typeface="Courier" pitchFamily="49" charset="0"/>
              </a:rPr>
              <a:t> = light;</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execute() {</a:t>
            </a:r>
          </a:p>
          <a:p>
            <a:pPr marL="0" indent="0">
              <a:buNone/>
            </a:pPr>
            <a:r>
              <a:rPr lang="en-US" altLang="en-US" sz="2000" dirty="0">
                <a:latin typeface="Courier" pitchFamily="49" charset="0"/>
              </a:rPr>
              <a:t>        </a:t>
            </a:r>
            <a:r>
              <a:rPr lang="en-US" altLang="en-US" sz="2000" dirty="0" err="1">
                <a:latin typeface="Courier" pitchFamily="49" charset="0"/>
              </a:rPr>
              <a:t>light.on</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6" name="Rectangle 15">
            <a:extLst>
              <a:ext uri="{FF2B5EF4-FFF2-40B4-BE49-F238E27FC236}">
                <a16:creationId xmlns:a16="http://schemas.microsoft.com/office/drawing/2014/main" id="{5CBEE8C1-1068-0483-4DAF-AD7C536A599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9</a:t>
            </a:fld>
            <a:endParaRPr lang="en-US" dirty="0"/>
          </a:p>
        </p:txBody>
      </p:sp>
      <p:sp>
        <p:nvSpPr>
          <p:cNvPr id="3" name="Rectangle 2">
            <a:extLst>
              <a:ext uri="{FF2B5EF4-FFF2-40B4-BE49-F238E27FC236}">
                <a16:creationId xmlns:a16="http://schemas.microsoft.com/office/drawing/2014/main" id="{652E852C-6714-5D25-6117-8D342DA812C1}"/>
              </a:ext>
            </a:extLst>
          </p:cNvPr>
          <p:cNvSpPr/>
          <p:nvPr/>
        </p:nvSpPr>
        <p:spPr bwMode="auto">
          <a:xfrm>
            <a:off x="990600" y="2971800"/>
            <a:ext cx="19812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90CDDF1B-F3B2-6667-9449-5994E6FB9A62}"/>
              </a:ext>
            </a:extLst>
          </p:cNvPr>
          <p:cNvSpPr/>
          <p:nvPr/>
        </p:nvSpPr>
        <p:spPr bwMode="auto">
          <a:xfrm>
            <a:off x="4667250" y="2286000"/>
            <a:ext cx="142875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677A4D16-7385-51FD-49F3-A17B3FAC530C}"/>
              </a:ext>
            </a:extLst>
          </p:cNvPr>
          <p:cNvSpPr/>
          <p:nvPr/>
        </p:nvSpPr>
        <p:spPr bwMode="auto">
          <a:xfrm>
            <a:off x="1676400" y="5257800"/>
            <a:ext cx="17526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23" name="Audio 22">
            <a:hlinkClick r:id="" action="ppaction://media"/>
            <a:extLst>
              <a:ext uri="{FF2B5EF4-FFF2-40B4-BE49-F238E27FC236}">
                <a16:creationId xmlns:a16="http://schemas.microsoft.com/office/drawing/2014/main" id="{9BB3E10B-F928-E6B0-628B-C8AA26C9F3C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340804068"/>
      </p:ext>
    </p:extLst>
  </p:cSld>
  <p:clrMapOvr>
    <a:masterClrMapping/>
  </p:clrMapOvr>
  <mc:AlternateContent xmlns:mc="http://schemas.openxmlformats.org/markup-compatibility/2006">
    <mc:Choice xmlns:p14="http://schemas.microsoft.com/office/powerpoint/2010/main" Requires="p14">
      <p:transition spd="slow" advTm="35635">
        <p14:vortex dir="r"/>
      </p:transition>
    </mc:Choice>
    <mc:Fallback>
      <p:transition spd="slow" advTm="356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676">
                                            <p:txEl>
                                              <p:pRg st="4" end="4"/>
                                            </p:txEl>
                                          </p:spTgt>
                                        </p:tgtEl>
                                        <p:attrNameLst>
                                          <p:attrName>style.visibility</p:attrName>
                                        </p:attrNameLst>
                                      </p:cBhvr>
                                      <p:to>
                                        <p:strVal val="visible"/>
                                      </p:to>
                                    </p:set>
                                    <p:animEffect transition="in" filter="fade">
                                      <p:cBhvr>
                                        <p:cTn id="11" dur="500"/>
                                        <p:tgtEl>
                                          <p:spTgt spid="28676">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8676">
                                            <p:txEl>
                                              <p:pRg st="5" end="5"/>
                                            </p:txEl>
                                          </p:spTgt>
                                        </p:tgtEl>
                                        <p:attrNameLst>
                                          <p:attrName>style.visibility</p:attrName>
                                        </p:attrNameLst>
                                      </p:cBhvr>
                                      <p:to>
                                        <p:strVal val="visible"/>
                                      </p:to>
                                    </p:set>
                                    <p:animEffect transition="in" filter="fade">
                                      <p:cBhvr>
                                        <p:cTn id="14" dur="500"/>
                                        <p:tgtEl>
                                          <p:spTgt spid="28676">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8676">
                                            <p:txEl>
                                              <p:pRg st="6" end="6"/>
                                            </p:txEl>
                                          </p:spTgt>
                                        </p:tgtEl>
                                        <p:attrNameLst>
                                          <p:attrName>style.visibility</p:attrName>
                                        </p:attrNameLst>
                                      </p:cBhvr>
                                      <p:to>
                                        <p:strVal val="visible"/>
                                      </p:to>
                                    </p:set>
                                    <p:animEffect transition="in" filter="fade">
                                      <p:cBhvr>
                                        <p:cTn id="17" dur="500"/>
                                        <p:tgtEl>
                                          <p:spTgt spid="28676">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xEl>
                                              <p:pRg st="7" end="7"/>
                                            </p:txEl>
                                          </p:spTgt>
                                        </p:tgtEl>
                                        <p:attrNameLst>
                                          <p:attrName>style.visibility</p:attrName>
                                        </p:attrNameLst>
                                      </p:cBhvr>
                                      <p:to>
                                        <p:strVal val="visible"/>
                                      </p:to>
                                    </p:set>
                                    <p:animEffect transition="in" filter="fade">
                                      <p:cBhvr>
                                        <p:cTn id="20" dur="500"/>
                                        <p:tgtEl>
                                          <p:spTgt spid="28676">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8676">
                                            <p:txEl>
                                              <p:pRg st="8" end="8"/>
                                            </p:txEl>
                                          </p:spTgt>
                                        </p:tgtEl>
                                        <p:attrNameLst>
                                          <p:attrName>style.visibility</p:attrName>
                                        </p:attrNameLst>
                                      </p:cBhvr>
                                      <p:to>
                                        <p:strVal val="visible"/>
                                      </p:to>
                                    </p:set>
                                    <p:animEffect transition="in" filter="fade">
                                      <p:cBhvr>
                                        <p:cTn id="23" dur="500"/>
                                        <p:tgtEl>
                                          <p:spTgt spid="28676">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8676">
                                            <p:txEl>
                                              <p:pRg st="9" end="9"/>
                                            </p:txEl>
                                          </p:spTgt>
                                        </p:tgtEl>
                                        <p:attrNameLst>
                                          <p:attrName>style.visibility</p:attrName>
                                        </p:attrNameLst>
                                      </p:cBhvr>
                                      <p:to>
                                        <p:strVal val="visible"/>
                                      </p:to>
                                    </p:set>
                                    <p:animEffect transition="in" filter="fade">
                                      <p:cBhvr>
                                        <p:cTn id="26" dur="500"/>
                                        <p:tgtEl>
                                          <p:spTgt spid="28676">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8676">
                                            <p:txEl>
                                              <p:pRg st="11" end="11"/>
                                            </p:txEl>
                                          </p:spTgt>
                                        </p:tgtEl>
                                        <p:attrNameLst>
                                          <p:attrName>style.visibility</p:attrName>
                                        </p:attrNameLst>
                                      </p:cBhvr>
                                      <p:to>
                                        <p:strVal val="visible"/>
                                      </p:to>
                                    </p:set>
                                    <p:animEffect transition="in" filter="fade">
                                      <p:cBhvr>
                                        <p:cTn id="29" dur="500"/>
                                        <p:tgtEl>
                                          <p:spTgt spid="28676">
                                            <p:txEl>
                                              <p:pRg st="11" end="1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8676">
                                            <p:txEl>
                                              <p:pRg st="12" end="12"/>
                                            </p:txEl>
                                          </p:spTgt>
                                        </p:tgtEl>
                                        <p:attrNameLst>
                                          <p:attrName>style.visibility</p:attrName>
                                        </p:attrNameLst>
                                      </p:cBhvr>
                                      <p:to>
                                        <p:strVal val="visible"/>
                                      </p:to>
                                    </p:set>
                                    <p:animEffect transition="in" filter="fade">
                                      <p:cBhvr>
                                        <p:cTn id="32" dur="500"/>
                                        <p:tgtEl>
                                          <p:spTgt spid="28676">
                                            <p:txEl>
                                              <p:pRg st="12" end="1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8676">
                                            <p:txEl>
                                              <p:pRg st="13" end="13"/>
                                            </p:txEl>
                                          </p:spTgt>
                                        </p:tgtEl>
                                        <p:attrNameLst>
                                          <p:attrName>style.visibility</p:attrName>
                                        </p:attrNameLst>
                                      </p:cBhvr>
                                      <p:to>
                                        <p:strVal val="visible"/>
                                      </p:to>
                                    </p:set>
                                    <p:animEffect transition="in" filter="fade">
                                      <p:cBhvr>
                                        <p:cTn id="35" dur="500"/>
                                        <p:tgtEl>
                                          <p:spTgt spid="28676">
                                            <p:txEl>
                                              <p:pRg st="13" end="1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8676">
                                            <p:txEl>
                                              <p:pRg st="14" end="14"/>
                                            </p:txEl>
                                          </p:spTgt>
                                        </p:tgtEl>
                                        <p:attrNameLst>
                                          <p:attrName>style.visibility</p:attrName>
                                        </p:attrNameLst>
                                      </p:cBhvr>
                                      <p:to>
                                        <p:strVal val="visible"/>
                                      </p:to>
                                    </p:set>
                                    <p:animEffect transition="in" filter="fade">
                                      <p:cBhvr>
                                        <p:cTn id="38" dur="500"/>
                                        <p:tgtEl>
                                          <p:spTgt spid="28676">
                                            <p:txEl>
                                              <p:pRg st="14" end="1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4" fill="hold" display="0">
                  <p:stCondLst>
                    <p:cond delay="indefinite"/>
                  </p:stCondLst>
                  <p:endCondLst>
                    <p:cond evt="onStopAudio" delay="0">
                      <p:tgtEl>
                        <p:sldTgt/>
                      </p:tgtEl>
                    </p:cond>
                  </p:endCondLst>
                </p:cTn>
                <p:tgtEl>
                  <p:spTgt spid="23"/>
                </p:tgtEl>
              </p:cMediaNode>
            </p:audio>
          </p:childTnLst>
        </p:cTn>
      </p:par>
    </p:tnLst>
    <p:bldLst>
      <p:bldP spid="3" grpId="0" animBg="1"/>
      <p:bldP spid="4" grpId="0" animBg="1"/>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1|5.8|9.3"/>
</p:tagLst>
</file>

<file path=ppt/tags/tag10.xml><?xml version="1.0" encoding="utf-8"?>
<p:tagLst xmlns:a="http://schemas.openxmlformats.org/drawingml/2006/main" xmlns:r="http://schemas.openxmlformats.org/officeDocument/2006/relationships" xmlns:p="http://schemas.openxmlformats.org/presentationml/2006/main">
  <p:tag name="TIMING" val="|19.8"/>
</p:tagLst>
</file>

<file path=ppt/tags/tag11.xml><?xml version="1.0" encoding="utf-8"?>
<p:tagLst xmlns:a="http://schemas.openxmlformats.org/drawingml/2006/main" xmlns:r="http://schemas.openxmlformats.org/officeDocument/2006/relationships" xmlns:p="http://schemas.openxmlformats.org/presentationml/2006/main">
  <p:tag name="TIMING" val="|12.1|7.2"/>
</p:tagLst>
</file>

<file path=ppt/tags/tag12.xml><?xml version="1.0" encoding="utf-8"?>
<p:tagLst xmlns:a="http://schemas.openxmlformats.org/drawingml/2006/main" xmlns:r="http://schemas.openxmlformats.org/officeDocument/2006/relationships" xmlns:p="http://schemas.openxmlformats.org/presentationml/2006/main">
  <p:tag name="TIMING" val="|10.4|8.6|5.3"/>
</p:tagLst>
</file>

<file path=ppt/tags/tag13.xml><?xml version="1.0" encoding="utf-8"?>
<p:tagLst xmlns:a="http://schemas.openxmlformats.org/drawingml/2006/main" xmlns:r="http://schemas.openxmlformats.org/officeDocument/2006/relationships" xmlns:p="http://schemas.openxmlformats.org/presentationml/2006/main">
  <p:tag name="TIMING" val="|4.5|5.5|8.9|11.8|8.1"/>
</p:tagLst>
</file>

<file path=ppt/tags/tag14.xml><?xml version="1.0" encoding="utf-8"?>
<p:tagLst xmlns:a="http://schemas.openxmlformats.org/drawingml/2006/main" xmlns:r="http://schemas.openxmlformats.org/officeDocument/2006/relationships" xmlns:p="http://schemas.openxmlformats.org/presentationml/2006/main">
  <p:tag name="TIMING" val="|4.9|10.8|20"/>
</p:tagLst>
</file>

<file path=ppt/tags/tag15.xml><?xml version="1.0" encoding="utf-8"?>
<p:tagLst xmlns:a="http://schemas.openxmlformats.org/drawingml/2006/main" xmlns:r="http://schemas.openxmlformats.org/officeDocument/2006/relationships" xmlns:p="http://schemas.openxmlformats.org/presentationml/2006/main">
  <p:tag name="TIMING" val="|10.5"/>
</p:tagLst>
</file>

<file path=ppt/tags/tag16.xml><?xml version="1.0" encoding="utf-8"?>
<p:tagLst xmlns:a="http://schemas.openxmlformats.org/drawingml/2006/main" xmlns:r="http://schemas.openxmlformats.org/officeDocument/2006/relationships" xmlns:p="http://schemas.openxmlformats.org/presentationml/2006/main">
  <p:tag name="TIMING" val="|5.4|11|17.8|5.3"/>
</p:tagLst>
</file>

<file path=ppt/tags/tag17.xml><?xml version="1.0" encoding="utf-8"?>
<p:tagLst xmlns:a="http://schemas.openxmlformats.org/drawingml/2006/main" xmlns:r="http://schemas.openxmlformats.org/officeDocument/2006/relationships" xmlns:p="http://schemas.openxmlformats.org/presentationml/2006/main">
  <p:tag name="TIMING" val="|16.6|10.6"/>
</p:tagLst>
</file>

<file path=ppt/tags/tag18.xml><?xml version="1.0" encoding="utf-8"?>
<p:tagLst xmlns:a="http://schemas.openxmlformats.org/drawingml/2006/main" xmlns:r="http://schemas.openxmlformats.org/officeDocument/2006/relationships" xmlns:p="http://schemas.openxmlformats.org/presentationml/2006/main">
  <p:tag name="TIMING" val="|2.8|30"/>
</p:tagLst>
</file>

<file path=ppt/tags/tag19.xml><?xml version="1.0" encoding="utf-8"?>
<p:tagLst xmlns:a="http://schemas.openxmlformats.org/drawingml/2006/main" xmlns:r="http://schemas.openxmlformats.org/officeDocument/2006/relationships" xmlns:p="http://schemas.openxmlformats.org/presentationml/2006/main">
  <p:tag name="TIMING" val="|17.6|4.7"/>
</p:tagLst>
</file>

<file path=ppt/tags/tag2.xml><?xml version="1.0" encoding="utf-8"?>
<p:tagLst xmlns:a="http://schemas.openxmlformats.org/drawingml/2006/main" xmlns:r="http://schemas.openxmlformats.org/officeDocument/2006/relationships" xmlns:p="http://schemas.openxmlformats.org/presentationml/2006/main">
  <p:tag name="TIMING" val="|9|8.3|3.1|2.5|4.1"/>
</p:tagLst>
</file>

<file path=ppt/tags/tag20.xml><?xml version="1.0" encoding="utf-8"?>
<p:tagLst xmlns:a="http://schemas.openxmlformats.org/drawingml/2006/main" xmlns:r="http://schemas.openxmlformats.org/officeDocument/2006/relationships" xmlns:p="http://schemas.openxmlformats.org/presentationml/2006/main">
  <p:tag name="TIMING" val="|12.4|6.1"/>
</p:tagLst>
</file>

<file path=ppt/tags/tag21.xml><?xml version="1.0" encoding="utf-8"?>
<p:tagLst xmlns:a="http://schemas.openxmlformats.org/drawingml/2006/main" xmlns:r="http://schemas.openxmlformats.org/officeDocument/2006/relationships" xmlns:p="http://schemas.openxmlformats.org/presentationml/2006/main">
  <p:tag name="TIMING" val="|10.7|8.1"/>
</p:tagLst>
</file>

<file path=ppt/tags/tag22.xml><?xml version="1.0" encoding="utf-8"?>
<p:tagLst xmlns:a="http://schemas.openxmlformats.org/drawingml/2006/main" xmlns:r="http://schemas.openxmlformats.org/officeDocument/2006/relationships" xmlns:p="http://schemas.openxmlformats.org/presentationml/2006/main">
  <p:tag name="TIMING" val="|9.1|5.6|4.8"/>
</p:tagLst>
</file>

<file path=ppt/tags/tag23.xml><?xml version="1.0" encoding="utf-8"?>
<p:tagLst xmlns:a="http://schemas.openxmlformats.org/drawingml/2006/main" xmlns:r="http://schemas.openxmlformats.org/officeDocument/2006/relationships" xmlns:p="http://schemas.openxmlformats.org/presentationml/2006/main">
  <p:tag name="TIMING" val="|3.2|2.8"/>
</p:tagLst>
</file>

<file path=ppt/tags/tag24.xml><?xml version="1.0" encoding="utf-8"?>
<p:tagLst xmlns:a="http://schemas.openxmlformats.org/drawingml/2006/main" xmlns:r="http://schemas.openxmlformats.org/officeDocument/2006/relationships" xmlns:p="http://schemas.openxmlformats.org/presentationml/2006/main">
  <p:tag name="TIMING" val="|3.8|17.6"/>
</p:tagLst>
</file>

<file path=ppt/tags/tag25.xml><?xml version="1.0" encoding="utf-8"?>
<p:tagLst xmlns:a="http://schemas.openxmlformats.org/drawingml/2006/main" xmlns:r="http://schemas.openxmlformats.org/officeDocument/2006/relationships" xmlns:p="http://schemas.openxmlformats.org/presentationml/2006/main">
  <p:tag name="TIMING" val="|4.7|34.6|7.6"/>
</p:tagLst>
</file>

<file path=ppt/tags/tag26.xml><?xml version="1.0" encoding="utf-8"?>
<p:tagLst xmlns:a="http://schemas.openxmlformats.org/drawingml/2006/main" xmlns:r="http://schemas.openxmlformats.org/officeDocument/2006/relationships" xmlns:p="http://schemas.openxmlformats.org/presentationml/2006/main">
  <p:tag name="TIMING" val="|14"/>
</p:tagLst>
</file>

<file path=ppt/tags/tag27.xml><?xml version="1.0" encoding="utf-8"?>
<p:tagLst xmlns:a="http://schemas.openxmlformats.org/drawingml/2006/main" xmlns:r="http://schemas.openxmlformats.org/officeDocument/2006/relationships" xmlns:p="http://schemas.openxmlformats.org/presentationml/2006/main">
  <p:tag name="TIMING" val="|12.6"/>
</p:tagLst>
</file>

<file path=ppt/tags/tag28.xml><?xml version="1.0" encoding="utf-8"?>
<p:tagLst xmlns:a="http://schemas.openxmlformats.org/drawingml/2006/main" xmlns:r="http://schemas.openxmlformats.org/officeDocument/2006/relationships" xmlns:p="http://schemas.openxmlformats.org/presentationml/2006/main">
  <p:tag name="TIMING" val="|11.3|7.4"/>
</p:tagLst>
</file>

<file path=ppt/tags/tag29.xml><?xml version="1.0" encoding="utf-8"?>
<p:tagLst xmlns:a="http://schemas.openxmlformats.org/drawingml/2006/main" xmlns:r="http://schemas.openxmlformats.org/officeDocument/2006/relationships" xmlns:p="http://schemas.openxmlformats.org/presentationml/2006/main">
  <p:tag name="TIMING" val="|6.9"/>
</p:tagLst>
</file>

<file path=ppt/tags/tag3.xml><?xml version="1.0" encoding="utf-8"?>
<p:tagLst xmlns:a="http://schemas.openxmlformats.org/drawingml/2006/main" xmlns:r="http://schemas.openxmlformats.org/officeDocument/2006/relationships" xmlns:p="http://schemas.openxmlformats.org/presentationml/2006/main">
  <p:tag name="TIMING" val="|11.3|3.2|10.7|13.3"/>
</p:tagLst>
</file>

<file path=ppt/tags/tag30.xml><?xml version="1.0" encoding="utf-8"?>
<p:tagLst xmlns:a="http://schemas.openxmlformats.org/drawingml/2006/main" xmlns:r="http://schemas.openxmlformats.org/officeDocument/2006/relationships" xmlns:p="http://schemas.openxmlformats.org/presentationml/2006/main">
  <p:tag name="TIMING" val="|12.4|6.1"/>
</p:tagLst>
</file>

<file path=ppt/tags/tag31.xml><?xml version="1.0" encoding="utf-8"?>
<p:tagLst xmlns:a="http://schemas.openxmlformats.org/drawingml/2006/main" xmlns:r="http://schemas.openxmlformats.org/officeDocument/2006/relationships" xmlns:p="http://schemas.openxmlformats.org/presentationml/2006/main">
  <p:tag name="TIMING" val="|6.1|5.2|8|8.9|7.7"/>
</p:tagLst>
</file>

<file path=ppt/tags/tag32.xml><?xml version="1.0" encoding="utf-8"?>
<p:tagLst xmlns:a="http://schemas.openxmlformats.org/drawingml/2006/main" xmlns:r="http://schemas.openxmlformats.org/officeDocument/2006/relationships" xmlns:p="http://schemas.openxmlformats.org/presentationml/2006/main">
  <p:tag name="TIMING" val="|29.7|10.3|10.5|4.2|3.8"/>
</p:tagLst>
</file>

<file path=ppt/tags/tag33.xml><?xml version="1.0" encoding="utf-8"?>
<p:tagLst xmlns:a="http://schemas.openxmlformats.org/drawingml/2006/main" xmlns:r="http://schemas.openxmlformats.org/officeDocument/2006/relationships" xmlns:p="http://schemas.openxmlformats.org/presentationml/2006/main">
  <p:tag name="TIMING" val="|7.1|14.6|7.9"/>
</p:tagLst>
</file>

<file path=ppt/tags/tag34.xml><?xml version="1.0" encoding="utf-8"?>
<p:tagLst xmlns:a="http://schemas.openxmlformats.org/drawingml/2006/main" xmlns:r="http://schemas.openxmlformats.org/officeDocument/2006/relationships" xmlns:p="http://schemas.openxmlformats.org/presentationml/2006/main">
  <p:tag name="TIMING" val="|29.9|5.8"/>
</p:tagLst>
</file>

<file path=ppt/tags/tag35.xml><?xml version="1.0" encoding="utf-8"?>
<p:tagLst xmlns:a="http://schemas.openxmlformats.org/drawingml/2006/main" xmlns:r="http://schemas.openxmlformats.org/officeDocument/2006/relationships" xmlns:p="http://schemas.openxmlformats.org/presentationml/2006/main">
  <p:tag name="TIMING" val="|4.7"/>
</p:tagLst>
</file>

<file path=ppt/tags/tag36.xml><?xml version="1.0" encoding="utf-8"?>
<p:tagLst xmlns:a="http://schemas.openxmlformats.org/drawingml/2006/main" xmlns:r="http://schemas.openxmlformats.org/officeDocument/2006/relationships" xmlns:p="http://schemas.openxmlformats.org/presentationml/2006/main">
  <p:tag name="TIMING" val="|5.7|20.9|8.6"/>
</p:tagLst>
</file>

<file path=ppt/tags/tag37.xml><?xml version="1.0" encoding="utf-8"?>
<p:tagLst xmlns:a="http://schemas.openxmlformats.org/drawingml/2006/main" xmlns:r="http://schemas.openxmlformats.org/officeDocument/2006/relationships" xmlns:p="http://schemas.openxmlformats.org/presentationml/2006/main">
  <p:tag name="TIMING" val="|11.1|4.2|12.2|12.4"/>
</p:tagLst>
</file>

<file path=ppt/tags/tag38.xml><?xml version="1.0" encoding="utf-8"?>
<p:tagLst xmlns:a="http://schemas.openxmlformats.org/drawingml/2006/main" xmlns:r="http://schemas.openxmlformats.org/officeDocument/2006/relationships" xmlns:p="http://schemas.openxmlformats.org/presentationml/2006/main">
  <p:tag name="TIMING" val="|17.9|34.4"/>
</p:tagLst>
</file>

<file path=ppt/tags/tag39.xml><?xml version="1.0" encoding="utf-8"?>
<p:tagLst xmlns:a="http://schemas.openxmlformats.org/drawingml/2006/main" xmlns:r="http://schemas.openxmlformats.org/officeDocument/2006/relationships" xmlns:p="http://schemas.openxmlformats.org/presentationml/2006/main">
  <p:tag name="TIMING" val="|21.9"/>
</p:tagLst>
</file>

<file path=ppt/tags/tag4.xml><?xml version="1.0" encoding="utf-8"?>
<p:tagLst xmlns:a="http://schemas.openxmlformats.org/drawingml/2006/main" xmlns:r="http://schemas.openxmlformats.org/officeDocument/2006/relationships" xmlns:p="http://schemas.openxmlformats.org/presentationml/2006/main">
  <p:tag name="TIMING" val="|9.4|14.6|3.5|10.7|3.8"/>
</p:tagLst>
</file>

<file path=ppt/tags/tag5.xml><?xml version="1.0" encoding="utf-8"?>
<p:tagLst xmlns:a="http://schemas.openxmlformats.org/drawingml/2006/main" xmlns:r="http://schemas.openxmlformats.org/officeDocument/2006/relationships" xmlns:p="http://schemas.openxmlformats.org/presentationml/2006/main">
  <p:tag name="TIMING" val="|7.9|6.8|9.2|6.5|7.3|6.2|4.3|2.6"/>
</p:tagLst>
</file>

<file path=ppt/tags/tag6.xml><?xml version="1.0" encoding="utf-8"?>
<p:tagLst xmlns:a="http://schemas.openxmlformats.org/drawingml/2006/main" xmlns:r="http://schemas.openxmlformats.org/officeDocument/2006/relationships" xmlns:p="http://schemas.openxmlformats.org/presentationml/2006/main">
  <p:tag name="TIMING" val="|10|7.7|2.6"/>
</p:tagLst>
</file>

<file path=ppt/tags/tag7.xml><?xml version="1.0" encoding="utf-8"?>
<p:tagLst xmlns:a="http://schemas.openxmlformats.org/drawingml/2006/main" xmlns:r="http://schemas.openxmlformats.org/officeDocument/2006/relationships" xmlns:p="http://schemas.openxmlformats.org/presentationml/2006/main">
  <p:tag name="TIMING" val="|12|4.8|6.3|5.2"/>
</p:tagLst>
</file>

<file path=ppt/tags/tag8.xml><?xml version="1.0" encoding="utf-8"?>
<p:tagLst xmlns:a="http://schemas.openxmlformats.org/drawingml/2006/main" xmlns:r="http://schemas.openxmlformats.org/officeDocument/2006/relationships" xmlns:p="http://schemas.openxmlformats.org/presentationml/2006/main">
  <p:tag name="TIMING" val="|9.9|7.5|4.6"/>
</p:tagLst>
</file>

<file path=ppt/tags/tag9.xml><?xml version="1.0" encoding="utf-8"?>
<p:tagLst xmlns:a="http://schemas.openxmlformats.org/drawingml/2006/main" xmlns:r="http://schemas.openxmlformats.org/officeDocument/2006/relationships" xmlns:p="http://schemas.openxmlformats.org/presentationml/2006/main">
  <p:tag name="TIMING" val="|14.8|11.6"/>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12724</TotalTime>
  <Words>6988</Words>
  <Application>Microsoft Office PowerPoint</Application>
  <PresentationFormat>On-screen Show (4:3)</PresentationFormat>
  <Paragraphs>582</Paragraphs>
  <Slides>42</Slides>
  <Notes>42</Notes>
  <HiddenSlides>0</HiddenSlides>
  <MMClips>42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3" baseType="lpstr">
      <vt:lpstr>Courier</vt:lpstr>
      <vt:lpstr>Arial</vt:lpstr>
      <vt:lpstr>Arial Narrow</vt:lpstr>
      <vt:lpstr>Calibri</vt:lpstr>
      <vt:lpstr>Courier New</vt:lpstr>
      <vt:lpstr>Ink Free</vt:lpstr>
      <vt:lpstr>Tahoma</vt:lpstr>
      <vt:lpstr>Verdana</vt:lpstr>
      <vt:lpstr>Wingdings</vt:lpstr>
      <vt:lpstr>Contport</vt:lpstr>
      <vt:lpstr>Clip</vt:lpstr>
      <vt:lpstr>PowerPoint Presentation</vt:lpstr>
      <vt:lpstr>Example Problem – Remote Control</vt:lpstr>
      <vt:lpstr>Example Problem – Remote Control</vt:lpstr>
      <vt:lpstr>Vendor Classes</vt:lpstr>
      <vt:lpstr>Intuition – Waitress Takes Order</vt:lpstr>
      <vt:lpstr>Roles and Responsibilities</vt:lpstr>
      <vt:lpstr>From Diner to Command Pattern</vt:lpstr>
      <vt:lpstr>Light Class</vt:lpstr>
      <vt:lpstr>Command Interface</vt:lpstr>
      <vt:lpstr>A Simple Remote Control</vt:lpstr>
      <vt:lpstr>Let’s Test It</vt:lpstr>
      <vt:lpstr>Another Command Object</vt:lpstr>
      <vt:lpstr>Let’s Test It Again</vt:lpstr>
      <vt:lpstr>PowerPoint Presentation</vt:lpstr>
      <vt:lpstr>Definition</vt:lpstr>
      <vt:lpstr>The Factory Method Pattern</vt:lpstr>
      <vt:lpstr>Key Participants</vt:lpstr>
      <vt:lpstr>Key Participants</vt:lpstr>
      <vt:lpstr>Applying Command to Remote Control</vt:lpstr>
      <vt:lpstr>Implementing the Remote Control</vt:lpstr>
      <vt:lpstr>Implementing the Remote Control</vt:lpstr>
      <vt:lpstr>How About a Stereo?</vt:lpstr>
      <vt:lpstr>How About a Stereo?</vt:lpstr>
      <vt:lpstr>StereoOnWithCDCommand</vt:lpstr>
      <vt:lpstr>Using Our New Remote Control</vt:lpstr>
      <vt:lpstr>Using Our New Remote Control</vt:lpstr>
      <vt:lpstr>Using Our New Remote Control</vt:lpstr>
      <vt:lpstr>Using Our New Remote Control</vt:lpstr>
      <vt:lpstr>What About Undo?</vt:lpstr>
      <vt:lpstr>undo() method</vt:lpstr>
      <vt:lpstr>Updating the Remote Control</vt:lpstr>
      <vt:lpstr>Implementing the Remote Control</vt:lpstr>
      <vt:lpstr>Implementing the Remote Control</vt:lpstr>
      <vt:lpstr>Testing the Undo Button</vt:lpstr>
      <vt:lpstr>More Complex Undo Functions</vt:lpstr>
      <vt:lpstr>What Have We Achieved?</vt:lpstr>
      <vt:lpstr>Macro Commands</vt:lpstr>
      <vt:lpstr>Macro Commands</vt:lpstr>
      <vt:lpstr>Using Macro Commands</vt:lpstr>
      <vt:lpstr>Let’s Test It</vt:lpstr>
      <vt:lpstr>Some Other Uses for Command</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448</cp:revision>
  <cp:lastPrinted>2000-08-04T01:42:18Z</cp:lastPrinted>
  <dcterms:created xsi:type="dcterms:W3CDTF">1995-05-28T16:29:18Z</dcterms:created>
  <dcterms:modified xsi:type="dcterms:W3CDTF">2024-11-06T08:17:18Z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2023-01-10T13:07:40Z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07a35fd6-7451-4543-9440-49d0af4445c4</vt:lpwstr>
  </property>
  <property fmtid="{D5CDD505-2E9C-101B-9397-08002B2CF9AE}" pid="8" name="MSIP_Label_30286cb9-b49f-4646-87a5-340028348160_ContentBits">
    <vt:lpwstr>1</vt:lpwstr>
  </property>
</Properties>
</file>